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84"/>
  </p:notesMasterIdLst>
  <p:sldIdLst>
    <p:sldId id="256" r:id="rId2"/>
    <p:sldId id="257" r:id="rId3"/>
    <p:sldId id="336" r:id="rId4"/>
    <p:sldId id="337" r:id="rId5"/>
    <p:sldId id="258" r:id="rId6"/>
    <p:sldId id="259" r:id="rId7"/>
    <p:sldId id="260" r:id="rId8"/>
    <p:sldId id="261" r:id="rId9"/>
    <p:sldId id="262" r:id="rId10"/>
    <p:sldId id="263" r:id="rId11"/>
    <p:sldId id="338"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39" r:id="rId41"/>
    <p:sldId id="292" r:id="rId42"/>
    <p:sldId id="293" r:id="rId43"/>
    <p:sldId id="294" r:id="rId44"/>
    <p:sldId id="295" r:id="rId45"/>
    <p:sldId id="297" r:id="rId46"/>
    <p:sldId id="299" r:id="rId47"/>
    <p:sldId id="300" r:id="rId48"/>
    <p:sldId id="298" r:id="rId49"/>
    <p:sldId id="301" r:id="rId50"/>
    <p:sldId id="302" r:id="rId51"/>
    <p:sldId id="303" r:id="rId52"/>
    <p:sldId id="306" r:id="rId53"/>
    <p:sldId id="304" r:id="rId54"/>
    <p:sldId id="305" r:id="rId55"/>
    <p:sldId id="307" r:id="rId56"/>
    <p:sldId id="308" r:id="rId57"/>
    <p:sldId id="309" r:id="rId58"/>
    <p:sldId id="313" r:id="rId59"/>
    <p:sldId id="310" r:id="rId60"/>
    <p:sldId id="312" r:id="rId61"/>
    <p:sldId id="314" r:id="rId62"/>
    <p:sldId id="317" r:id="rId63"/>
    <p:sldId id="316" r:id="rId64"/>
    <p:sldId id="319" r:id="rId65"/>
    <p:sldId id="315" r:id="rId66"/>
    <p:sldId id="320" r:id="rId67"/>
    <p:sldId id="318" r:id="rId68"/>
    <p:sldId id="326" r:id="rId69"/>
    <p:sldId id="321" r:id="rId70"/>
    <p:sldId id="325" r:id="rId71"/>
    <p:sldId id="324" r:id="rId72"/>
    <p:sldId id="334" r:id="rId73"/>
    <p:sldId id="335" r:id="rId74"/>
    <p:sldId id="323" r:id="rId75"/>
    <p:sldId id="322" r:id="rId76"/>
    <p:sldId id="327" r:id="rId77"/>
    <p:sldId id="328" r:id="rId78"/>
    <p:sldId id="329" r:id="rId79"/>
    <p:sldId id="331" r:id="rId80"/>
    <p:sldId id="330" r:id="rId81"/>
    <p:sldId id="332" r:id="rId82"/>
    <p:sldId id="333" r:id="rId8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924" y="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37893F-57BE-4643-93C8-080AD0929D0E}" type="datetimeFigureOut">
              <a:rPr lang="pt-BR" smtClean="0"/>
              <a:t>19/07/2015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2EF48-8952-4E42-B541-526CC22AD6B8}" type="slidenum">
              <a:rPr lang="pt-BR" smtClean="0"/>
              <a:t>‹N°›</a:t>
            </a:fld>
            <a:endParaRPr lang="pt-BR"/>
          </a:p>
        </p:txBody>
      </p:sp>
    </p:spTree>
    <p:extLst>
      <p:ext uri="{BB962C8B-B14F-4D97-AF65-F5344CB8AC3E}">
        <p14:creationId xmlns:p14="http://schemas.microsoft.com/office/powerpoint/2010/main" val="2394419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1D54F85-F411-497F-A2A1-930A7CF775F9}" type="datetime1">
              <a:rPr lang="pt-BR" smtClean="0"/>
              <a:t>19/07/2015</a:t>
            </a:fld>
            <a:endParaRPr lang="pt-B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2D54FD4-E6A3-4A1F-8C5C-1619D1E75EAA}" type="slidenum">
              <a:rPr lang="pt-BR" smtClean="0"/>
              <a:t>‹N°›</a:t>
            </a:fld>
            <a:endParaRPr lang="pt-BR"/>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pt-B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A092C8C-CE43-4E97-8041-5B43ACDD0AAB}"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7C47B419-E3B3-4598-9867-FBA5EC8C9E6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2D54FD4-E6A3-4A1F-8C5C-1619D1E75EAA}" type="slidenum">
              <a:rPr lang="pt-BR" smtClean="0"/>
              <a:t>‹N°›</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1259051D-5405-456F-A75C-47128AFE675D}" type="datetime1">
              <a:rPr lang="pt-BR" smtClean="0"/>
              <a:t>19/07/2015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2D54FD4-E6A3-4A1F-8C5C-1619D1E75EAA}" type="slidenum">
              <a:rPr lang="pt-BR" smtClean="0"/>
              <a:t>‹N°›</a:t>
            </a:fld>
            <a:endParaRPr lang="pt-BR"/>
          </a:p>
        </p:txBody>
      </p:sp>
      <p:sp>
        <p:nvSpPr>
          <p:cNvPr id="7" name="Title 6"/>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9" name="Date Placeholder 8"/>
          <p:cNvSpPr>
            <a:spLocks noGrp="1"/>
          </p:cNvSpPr>
          <p:nvPr>
            <p:ph type="dt" sz="half" idx="10"/>
          </p:nvPr>
        </p:nvSpPr>
        <p:spPr/>
        <p:txBody>
          <a:bodyPr/>
          <a:lstStyle>
            <a:lvl1pPr>
              <a:defRPr>
                <a:solidFill>
                  <a:srgbClr val="FFFFFF"/>
                </a:solidFill>
              </a:defRPr>
            </a:lvl1pPr>
          </a:lstStyle>
          <a:p>
            <a:fld id="{05C0E7A7-D2D8-4ACF-AE33-52C55B86A712}" type="datetime1">
              <a:rPr lang="pt-BR" smtClean="0"/>
              <a:t>19/07/2015</a:t>
            </a:fld>
            <a:endParaRPr lang="pt-BR"/>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2D54FD4-E6A3-4A1F-8C5C-1619D1E75EAA}" type="slidenum">
              <a:rPr lang="pt-BR" smtClean="0"/>
              <a:t>‹N°›</a:t>
            </a:fld>
            <a:endParaRPr lang="pt-B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pt-B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846C4F93-E9C6-4110-BF0D-36D777D1AC2C}"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8" name="Title 7"/>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7CDA8BC1-BD57-4B8F-8A26-ED541205101B}" type="datetime1">
              <a:rPr lang="pt-BR" smtClean="0"/>
              <a:t>19/07/2015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A75679-971A-48C2-BA1C-3FDE8295284B}" type="datetime1">
              <a:rPr lang="pt-BR" smtClean="0"/>
              <a:t>19/07/2015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2D54FD4-E6A3-4A1F-8C5C-1619D1E75EAA}" type="slidenum">
              <a:rPr lang="pt-BR" smtClean="0"/>
              <a:t>‹N°›</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4EB098-1BA3-4F7C-B179-2F8816A5D01D}" type="datetime1">
              <a:rPr lang="pt-BR" smtClean="0"/>
              <a:t>19/07/2015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2D54FD4-E6A3-4A1F-8C5C-1619D1E75EAA}" type="slidenum">
              <a:rPr lang="pt-BR" smtClean="0"/>
              <a:t>‹N°›</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3BDD902E-73A4-4ED2-9DFD-BBDF8A7A44B3}"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2D54FD4-E6A3-4A1F-8C5C-1619D1E75EAA}" type="slidenum">
              <a:rPr lang="pt-BR" smtClean="0"/>
              <a:t>‹N°›</a:t>
            </a:fld>
            <a:endParaRPr lang="pt-B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pt-BR" smtClean="0"/>
              <a:t>Clique para editar o título mestre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1DD1CB0-96A3-42EB-AE45-C6ADF344F3FD}" type="datetime1">
              <a:rPr lang="pt-BR" smtClean="0"/>
              <a:t>19/07/2015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2D54FD4-E6A3-4A1F-8C5C-1619D1E75EAA}" type="slidenum">
              <a:rPr lang="pt-BR" smtClean="0"/>
              <a:t>‹N°›</a:t>
            </a:fld>
            <a:endParaRPr lang="pt-B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pt-BR" smtClean="0"/>
              <a:t>Clique para editar o 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63BC868-7C14-4028-939E-625562E8FD61}" type="datetime1">
              <a:rPr lang="pt-BR" smtClean="0"/>
              <a:t>19/07/2015</a:t>
            </a:fld>
            <a:endParaRPr lang="pt-B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pt-B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2D54FD4-E6A3-4A1F-8C5C-1619D1E75EAA}" type="slidenum">
              <a:rPr lang="pt-BR" smtClean="0"/>
              <a:t>‹N°›</a:t>
            </a:fld>
            <a:endParaRPr lang="pt-B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r>
              <a:rPr lang="pt-BR" dirty="0" smtClean="0"/>
              <a:t>Cristina Terra</a:t>
            </a:r>
            <a:endParaRPr lang="pt-BR" dirty="0"/>
          </a:p>
        </p:txBody>
      </p:sp>
      <p:sp>
        <p:nvSpPr>
          <p:cNvPr id="2" name="Título 1"/>
          <p:cNvSpPr>
            <a:spLocks noGrp="1"/>
          </p:cNvSpPr>
          <p:nvPr>
            <p:ph type="title"/>
          </p:nvPr>
        </p:nvSpPr>
        <p:spPr/>
        <p:txBody>
          <a:bodyPr>
            <a:normAutofit/>
          </a:bodyPr>
          <a:lstStyle/>
          <a:p>
            <a:r>
              <a:rPr lang="en-US" sz="3200" dirty="0"/>
              <a:t>Principles of International Finance and Open Economy</a:t>
            </a:r>
            <a:r>
              <a:rPr lang="en-US" sz="1600" dirty="0"/>
              <a:t> </a:t>
            </a:r>
            <a:r>
              <a:rPr lang="en-US" sz="3200" dirty="0" smtClean="0"/>
              <a:t>Macroeconomics</a:t>
            </a:r>
            <a:endParaRPr lang="pt-BR" sz="7200" dirty="0"/>
          </a:p>
        </p:txBody>
      </p:sp>
      <p:sp>
        <p:nvSpPr>
          <p:cNvPr id="4" name="Espaço Reservado para Número de Slide 3"/>
          <p:cNvSpPr>
            <a:spLocks noGrp="1"/>
          </p:cNvSpPr>
          <p:nvPr>
            <p:ph type="sldNum" sz="quarter" idx="11"/>
          </p:nvPr>
        </p:nvSpPr>
        <p:spPr/>
        <p:txBody>
          <a:bodyPr/>
          <a:lstStyle/>
          <a:p>
            <a:fld id="{D2D54FD4-E6A3-4A1F-8C5C-1619D1E75EAA}" type="slidenum">
              <a:rPr lang="pt-BR" smtClean="0"/>
              <a:t>1</a:t>
            </a:fld>
            <a:endParaRPr lang="pt-BR"/>
          </a:p>
        </p:txBody>
      </p:sp>
    </p:spTree>
    <p:extLst>
      <p:ext uri="{BB962C8B-B14F-4D97-AF65-F5344CB8AC3E}">
        <p14:creationId xmlns:p14="http://schemas.microsoft.com/office/powerpoint/2010/main" val="578501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Intertemporal CA model: CA balances motivated </a:t>
            </a:r>
            <a:r>
              <a:rPr lang="en-US" dirty="0"/>
              <a:t>by consumption </a:t>
            </a:r>
            <a:r>
              <a:rPr lang="en-US" dirty="0" smtClean="0"/>
              <a:t>smoothing</a:t>
            </a:r>
          </a:p>
          <a:p>
            <a:endParaRPr lang="en-US" dirty="0"/>
          </a:p>
          <a:p>
            <a:r>
              <a:rPr lang="en-US" dirty="0" smtClean="0"/>
              <a:t>We use that model, with two additional </a:t>
            </a:r>
            <a:r>
              <a:rPr lang="en-US" dirty="0" err="1" smtClean="0"/>
              <a:t>massumptions</a:t>
            </a:r>
            <a:r>
              <a:rPr lang="en-US" dirty="0" smtClean="0"/>
              <a:t>:</a:t>
            </a:r>
          </a:p>
          <a:p>
            <a:pPr lvl="1"/>
            <a:endParaRPr lang="en-US" dirty="0" smtClean="0"/>
          </a:p>
          <a:p>
            <a:pPr lvl="1"/>
            <a:r>
              <a:rPr lang="en-US" dirty="0" smtClean="0"/>
              <a:t>We add a </a:t>
            </a:r>
            <a:r>
              <a:rPr lang="en-US" dirty="0" err="1" smtClean="0"/>
              <a:t>nontradable</a:t>
            </a:r>
            <a:r>
              <a:rPr lang="en-US" dirty="0" smtClean="0"/>
              <a:t> </a:t>
            </a:r>
            <a:r>
              <a:rPr lang="en-US" dirty="0"/>
              <a:t>good </a:t>
            </a:r>
            <a:r>
              <a:rPr lang="en-US" dirty="0" smtClean="0"/>
              <a:t>to that model. </a:t>
            </a:r>
            <a:r>
              <a:rPr lang="en-US" dirty="0" err="1" smtClean="0"/>
              <a:t>nontradables</a:t>
            </a:r>
            <a:r>
              <a:rPr lang="en-US" dirty="0" smtClean="0"/>
              <a:t> </a:t>
            </a:r>
            <a:r>
              <a:rPr lang="en-US" dirty="0"/>
              <a:t>allows the RER to change, since the prices of these goods can be different between countries. </a:t>
            </a:r>
            <a:endParaRPr lang="en-US" dirty="0" smtClean="0"/>
          </a:p>
          <a:p>
            <a:pPr lvl="1"/>
            <a:endParaRPr lang="en-US" dirty="0" smtClean="0"/>
          </a:p>
          <a:p>
            <a:pPr lvl="1"/>
            <a:r>
              <a:rPr lang="en-US" dirty="0" smtClean="0"/>
              <a:t>Producers </a:t>
            </a:r>
            <a:r>
              <a:rPr lang="en-US" dirty="0"/>
              <a:t>choose how much to produce of each type of good, given a global resources constraint. </a:t>
            </a:r>
          </a:p>
          <a:p>
            <a:endParaRPr lang="en-US" dirty="0" smtClean="0"/>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10</a:t>
            </a:fld>
            <a:endParaRPr lang="pt-BR"/>
          </a:p>
        </p:txBody>
      </p:sp>
      <p:sp>
        <p:nvSpPr>
          <p:cNvPr id="4" name="Titre 3"/>
          <p:cNvSpPr>
            <a:spLocks noGrp="1"/>
          </p:cNvSpPr>
          <p:nvPr>
            <p:ph type="title"/>
          </p:nvPr>
        </p:nvSpPr>
        <p:spPr/>
        <p:txBody>
          <a:bodyPr/>
          <a:lstStyle/>
          <a:p>
            <a:r>
              <a:rPr lang="en-US" dirty="0"/>
              <a:t>How to Determine the </a:t>
            </a:r>
            <a:r>
              <a:rPr lang="en-US" dirty="0" smtClean="0"/>
              <a:t>RER</a:t>
            </a:r>
            <a:endParaRPr lang="en-US" dirty="0"/>
          </a:p>
        </p:txBody>
      </p:sp>
    </p:spTree>
    <p:extLst>
      <p:ext uri="{BB962C8B-B14F-4D97-AF65-F5344CB8AC3E}">
        <p14:creationId xmlns:p14="http://schemas.microsoft.com/office/powerpoint/2010/main" val="4108108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The </a:t>
            </a:r>
            <a:r>
              <a:rPr lang="en-US" dirty="0"/>
              <a:t>Real Exchange Rate and the Price of </a:t>
            </a:r>
            <a:r>
              <a:rPr lang="en-US" dirty="0" err="1"/>
              <a:t>Nontradable</a:t>
            </a:r>
            <a:r>
              <a:rPr lang="en-US" dirty="0"/>
              <a:t> </a:t>
            </a:r>
            <a:r>
              <a:rPr lang="en-US" dirty="0" smtClean="0"/>
              <a:t>Goods</a:t>
            </a:r>
          </a:p>
          <a:p>
            <a:endParaRPr lang="en-US" dirty="0" smtClean="0"/>
          </a:p>
          <a:p>
            <a:r>
              <a:rPr lang="en-US" dirty="0" smtClean="0">
                <a:solidFill>
                  <a:schemeClr val="accent1">
                    <a:lumMod val="50000"/>
                  </a:schemeClr>
                </a:solidFill>
              </a:rPr>
              <a:t>Production</a:t>
            </a:r>
            <a:r>
              <a:rPr lang="en-US" dirty="0">
                <a:solidFill>
                  <a:schemeClr val="accent1">
                    <a:lumMod val="50000"/>
                  </a:schemeClr>
                </a:solidFill>
              </a:rPr>
              <a:t>, Consumption, and </a:t>
            </a:r>
            <a:r>
              <a:rPr lang="en-US" dirty="0" smtClean="0">
                <a:solidFill>
                  <a:schemeClr val="accent1">
                    <a:lumMod val="50000"/>
                  </a:schemeClr>
                </a:solidFill>
              </a:rPr>
              <a:t>Equilibrium</a:t>
            </a:r>
          </a:p>
          <a:p>
            <a:pPr lvl="1"/>
            <a:r>
              <a:rPr lang="en-US" dirty="0" smtClean="0"/>
              <a:t>Production</a:t>
            </a:r>
          </a:p>
          <a:p>
            <a:pPr lvl="1"/>
            <a:r>
              <a:rPr lang="en-US" dirty="0" smtClean="0"/>
              <a:t>Consumption</a:t>
            </a:r>
          </a:p>
          <a:p>
            <a:pPr lvl="1"/>
            <a:r>
              <a:rPr lang="en-US" dirty="0"/>
              <a:t>The Equilibrium </a:t>
            </a:r>
            <a:r>
              <a:rPr lang="en-US" dirty="0" smtClean="0"/>
              <a:t>Price</a:t>
            </a:r>
          </a:p>
          <a:p>
            <a:pPr lvl="1"/>
            <a:r>
              <a:rPr lang="en-US" dirty="0" smtClean="0"/>
              <a:t>Equilibrium </a:t>
            </a:r>
            <a:r>
              <a:rPr lang="en-US" dirty="0"/>
              <a:t>Price in </a:t>
            </a:r>
            <a:r>
              <a:rPr lang="en-US" dirty="0" smtClean="0"/>
              <a:t>Autarky</a:t>
            </a:r>
          </a:p>
          <a:p>
            <a:pPr lvl="1"/>
            <a:r>
              <a:rPr lang="en-US" dirty="0" smtClean="0"/>
              <a:t>Price </a:t>
            </a:r>
            <a:r>
              <a:rPr lang="en-US" dirty="0"/>
              <a:t>Index and Real Exchange </a:t>
            </a:r>
            <a:r>
              <a:rPr lang="en-US" dirty="0" smtClean="0"/>
              <a:t>Rate</a:t>
            </a:r>
          </a:p>
          <a:p>
            <a:pPr lvl="1"/>
            <a:r>
              <a:rPr lang="en-US" dirty="0" smtClean="0"/>
              <a:t>The </a:t>
            </a:r>
            <a:r>
              <a:rPr lang="en-US" dirty="0"/>
              <a:t>Real Exchange Rate and the Current </a:t>
            </a:r>
            <a:r>
              <a:rPr lang="en-US" dirty="0" smtClean="0"/>
              <a:t>Account</a:t>
            </a:r>
          </a:p>
          <a:p>
            <a:endParaRPr lang="en-US" dirty="0" smtClean="0"/>
          </a:p>
          <a:p>
            <a:r>
              <a:rPr lang="en-US" dirty="0" smtClean="0"/>
              <a:t>How </a:t>
            </a:r>
            <a:r>
              <a:rPr lang="en-US" dirty="0"/>
              <a:t>Does the Real Exchange Rate Respond to Shocks? </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11</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2846586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US" dirty="0" smtClean="0"/>
          </a:p>
          <a:p>
            <a:r>
              <a:rPr lang="en-US" dirty="0" smtClean="0"/>
              <a:t>Assumptions:</a:t>
            </a:r>
          </a:p>
          <a:p>
            <a:pPr lvl="1"/>
            <a:r>
              <a:rPr lang="en-US" dirty="0" smtClean="0"/>
              <a:t>a </a:t>
            </a:r>
            <a:r>
              <a:rPr lang="en-US" dirty="0"/>
              <a:t>small, open </a:t>
            </a:r>
            <a:r>
              <a:rPr lang="en-US" dirty="0" smtClean="0"/>
              <a:t>economy</a:t>
            </a:r>
          </a:p>
          <a:p>
            <a:pPr lvl="1"/>
            <a:r>
              <a:rPr lang="en-US" dirty="0" smtClean="0"/>
              <a:t>two periods</a:t>
            </a:r>
          </a:p>
          <a:p>
            <a:pPr lvl="1"/>
            <a:r>
              <a:rPr lang="en-US" dirty="0" smtClean="0"/>
              <a:t>a </a:t>
            </a:r>
            <a:r>
              <a:rPr lang="en-US" dirty="0"/>
              <a:t>population formed by a continuum of identical individuals uniformly distributed in the interval [0.1</a:t>
            </a:r>
            <a:r>
              <a:rPr lang="en-US" dirty="0" smtClean="0"/>
              <a:t>]</a:t>
            </a:r>
          </a:p>
          <a:p>
            <a:pPr lvl="1"/>
            <a:r>
              <a:rPr lang="en-US" dirty="0" smtClean="0"/>
              <a:t>two </a:t>
            </a:r>
            <a:r>
              <a:rPr lang="en-US" dirty="0"/>
              <a:t>types of goods </a:t>
            </a:r>
            <a:r>
              <a:rPr lang="en-US" dirty="0" smtClean="0"/>
              <a:t>: </a:t>
            </a:r>
            <a:r>
              <a:rPr lang="en-US" dirty="0"/>
              <a:t>tradables and </a:t>
            </a:r>
            <a:r>
              <a:rPr lang="en-US" dirty="0" err="1" smtClean="0"/>
              <a:t>nontradables</a:t>
            </a:r>
            <a:r>
              <a:rPr lang="en-US" dirty="0"/>
              <a:t>. </a:t>
            </a:r>
            <a:endParaRPr lang="en-US" dirty="0" smtClean="0"/>
          </a:p>
          <a:p>
            <a:pPr lvl="1"/>
            <a:r>
              <a:rPr lang="en-US" dirty="0" smtClean="0"/>
              <a:t>each </a:t>
            </a:r>
            <a:r>
              <a:rPr lang="en-US" dirty="0"/>
              <a:t>period, each individual receives an endowment of inputs and chooses how much to produce of each type of good, given the production </a:t>
            </a:r>
            <a:r>
              <a:rPr lang="en-US" dirty="0" smtClean="0"/>
              <a:t>technology</a:t>
            </a:r>
          </a:p>
          <a:p>
            <a:pPr lvl="1"/>
            <a:r>
              <a:rPr lang="en-US" dirty="0" smtClean="0"/>
              <a:t>production </a:t>
            </a:r>
            <a:r>
              <a:rPr lang="en-US" dirty="0"/>
              <a:t>determines the income that they have for each period to either consume or </a:t>
            </a:r>
            <a:r>
              <a:rPr lang="en-US" dirty="0" smtClean="0"/>
              <a:t>save</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12</a:t>
            </a:fld>
            <a:endParaRPr lang="pt-BR"/>
          </a:p>
        </p:txBody>
      </p:sp>
      <p:sp>
        <p:nvSpPr>
          <p:cNvPr id="4" name="Titre 3"/>
          <p:cNvSpPr>
            <a:spLocks noGrp="1"/>
          </p:cNvSpPr>
          <p:nvPr>
            <p:ph type="title"/>
          </p:nvPr>
        </p:nvSpPr>
        <p:spPr/>
        <p:txBody>
          <a:bodyPr/>
          <a:lstStyle/>
          <a:p>
            <a:r>
              <a:rPr lang="en-US" dirty="0"/>
              <a:t>Production, Consumption and Equilibrium</a:t>
            </a:r>
          </a:p>
        </p:txBody>
      </p:sp>
    </p:spTree>
    <p:extLst>
      <p:ext uri="{BB962C8B-B14F-4D97-AF65-F5344CB8AC3E}">
        <p14:creationId xmlns:p14="http://schemas.microsoft.com/office/powerpoint/2010/main" val="435463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Individuals </a:t>
                </a:r>
                <a:r>
                  <a:rPr lang="en-US" dirty="0"/>
                  <a:t>receive an endowment of inputs and choose, given the available technologies, how much to produce of each of the two types of existing goods. </a:t>
                </a:r>
                <a:endParaRPr lang="en-US" dirty="0" smtClean="0"/>
              </a:p>
              <a:p>
                <a:endParaRPr lang="en-US" dirty="0" smtClean="0"/>
              </a:p>
              <a:p>
                <a:r>
                  <a:rPr lang="en-US" dirty="0" smtClean="0"/>
                  <a:t>Efficient use of resources; </a:t>
                </a:r>
                <a:r>
                  <a:rPr lang="en-US" dirty="0"/>
                  <a:t>the possibilities of production choices between the two goods can be represented by a </a:t>
                </a:r>
                <a:r>
                  <a:rPr lang="en-US" b="1" dirty="0"/>
                  <a:t>production possibilities frontier</a:t>
                </a:r>
                <a:r>
                  <a:rPr lang="en-US" dirty="0"/>
                  <a:t> (PPF), </a:t>
                </a:r>
                <a:r>
                  <a:rPr lang="en-US" dirty="0" smtClean="0"/>
                  <a:t>given by: </a:t>
                </a:r>
                <a:endParaRPr lang="en-US" dirty="0"/>
              </a:p>
              <a:p>
                <a:pPr marL="4572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𝑇</m:t>
                                          </m:r>
                                        </m:num>
                                        <m:den>
                                          <m:sSub>
                                            <m:sSubPr>
                                              <m:ctrlPr>
                                                <a:rPr lang="en-US" i="1">
                                                  <a:latin typeface="Cambria Math" panose="02040503050406030204" pitchFamily="18" charset="0"/>
                                                </a:rPr>
                                              </m:ctrlPr>
                                            </m:sSubPr>
                                            <m:e>
                                              <m:r>
                                                <a:rPr lang="en-US" i="1">
                                                  <a:latin typeface="Cambria Math"/>
                                                </a:rPr>
                                                <m:t>𝑎</m:t>
                                              </m:r>
                                            </m:e>
                                            <m:sub>
                                              <m:r>
                                                <a:rPr lang="en-US" i="1">
                                                  <a:latin typeface="Cambria Math"/>
                                                </a:rPr>
                                                <m:t>𝑇</m:t>
                                              </m:r>
                                            </m:sub>
                                          </m:sSub>
                                        </m:den>
                                      </m:f>
                                    </m:e>
                                  </m:d>
                                </m:e>
                                <m:sup>
                                  <m:r>
                                    <a:rPr lang="en-US" i="1">
                                      <a:latin typeface="Cambria Math"/>
                                    </a:rPr>
                                    <m:t>𝜌</m:t>
                                  </m:r>
                                </m:sup>
                              </m:sSup>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𝑁</m:t>
                                          </m:r>
                                        </m:num>
                                        <m:den>
                                          <m:sSub>
                                            <m:sSubPr>
                                              <m:ctrlPr>
                                                <a:rPr lang="en-US" i="1">
                                                  <a:latin typeface="Cambria Math" panose="02040503050406030204" pitchFamily="18" charset="0"/>
                                                </a:rPr>
                                              </m:ctrlPr>
                                            </m:sSubPr>
                                            <m:e>
                                              <m:r>
                                                <a:rPr lang="en-US" i="1">
                                                  <a:latin typeface="Cambria Math"/>
                                                </a:rPr>
                                                <m:t>𝑎</m:t>
                                              </m:r>
                                            </m:e>
                                            <m:sub>
                                              <m:r>
                                                <a:rPr lang="en-US" i="1">
                                                  <a:latin typeface="Cambria Math"/>
                                                </a:rPr>
                                                <m:t>𝑁</m:t>
                                              </m:r>
                                            </m:sub>
                                          </m:sSub>
                                        </m:den>
                                      </m:f>
                                    </m:e>
                                  </m:d>
                                </m:e>
                                <m:sup>
                                  <m:r>
                                    <a:rPr lang="en-US" i="1">
                                      <a:latin typeface="Cambria Math"/>
                                    </a:rPr>
                                    <m:t>𝜌</m:t>
                                  </m:r>
                                </m:sup>
                              </m:sSup>
                            </m:e>
                          </m:d>
                        </m:e>
                        <m:sup>
                          <m:f>
                            <m:fPr>
                              <m:ctrlPr>
                                <a:rPr lang="en-US" i="1">
                                  <a:latin typeface="Cambria Math" panose="02040503050406030204" pitchFamily="18" charset="0"/>
                                </a:rPr>
                              </m:ctrlPr>
                            </m:fPr>
                            <m:num>
                              <m:r>
                                <a:rPr lang="en-US" i="1">
                                  <a:latin typeface="Cambria Math"/>
                                </a:rPr>
                                <m:t>1</m:t>
                              </m:r>
                            </m:num>
                            <m:den>
                              <m:r>
                                <a:rPr lang="en-US" i="1">
                                  <a:latin typeface="Cambria Math"/>
                                </a:rPr>
                                <m:t>𝜌</m:t>
                              </m:r>
                            </m:den>
                          </m:f>
                        </m:sup>
                      </m:sSup>
                      <m:r>
                        <a:rPr lang="en-US" i="1">
                          <a:latin typeface="Cambria Math"/>
                        </a:rPr>
                        <m:t>=</m:t>
                      </m:r>
                      <m:acc>
                        <m:accPr>
                          <m:chr m:val="̅"/>
                          <m:ctrlPr>
                            <a:rPr lang="en-US" i="1">
                              <a:latin typeface="Cambria Math" panose="02040503050406030204" pitchFamily="18" charset="0"/>
                            </a:rPr>
                          </m:ctrlPr>
                        </m:accPr>
                        <m:e>
                          <m:r>
                            <a:rPr lang="en-US" i="1">
                              <a:latin typeface="Cambria Math"/>
                            </a:rPr>
                            <m:t>𝑌</m:t>
                          </m:r>
                        </m:e>
                      </m:acc>
                      <m:r>
                        <a:rPr lang="en-US" i="1">
                          <a:latin typeface="Cambria Math"/>
                        </a:rPr>
                        <m:t>, </m:t>
                      </m:r>
                      <m:r>
                        <m:rPr>
                          <m:nor/>
                        </m:rPr>
                        <a:rPr lang="en-US"/>
                        <m:t>for</m:t>
                      </m:r>
                      <m:r>
                        <a:rPr lang="en-US" i="1">
                          <a:latin typeface="Cambria Math"/>
                        </a:rPr>
                        <m:t> </m:t>
                      </m:r>
                      <m:r>
                        <a:rPr lang="en-US" i="1">
                          <a:latin typeface="Cambria Math"/>
                        </a:rPr>
                        <m:t>𝜌</m:t>
                      </m:r>
                      <m:r>
                        <a:rPr lang="en-US" i="1">
                          <a:latin typeface="Cambria Math"/>
                        </a:rPr>
                        <m:t>&gt;0</m:t>
                      </m:r>
                    </m:oMath>
                  </m:oMathPara>
                </a14:m>
                <a:endParaRPr lang="en-US" dirty="0"/>
              </a:p>
              <a:p>
                <a:endParaRPr lang="en-US" dirty="0"/>
              </a:p>
              <a:p>
                <a:pPr lvl="1"/>
                <a14:m>
                  <m:oMath xmlns:m="http://schemas.openxmlformats.org/officeDocument/2006/math">
                    <m:r>
                      <a:rPr lang="pt-BR" i="1">
                        <a:latin typeface="Cambria Math"/>
                      </a:rPr>
                      <m:t>𝑇</m:t>
                    </m:r>
                  </m:oMath>
                </a14:m>
                <a:r>
                  <a:rPr lang="pt-BR" dirty="0"/>
                  <a:t> </a:t>
                </a:r>
                <a:r>
                  <a:rPr lang="en-US" dirty="0"/>
                  <a:t>and </a:t>
                </a:r>
                <a14:m>
                  <m:oMath xmlns:m="http://schemas.openxmlformats.org/officeDocument/2006/math">
                    <m:r>
                      <a:rPr lang="pt-BR" i="1">
                        <a:latin typeface="Cambria Math"/>
                      </a:rPr>
                      <m:t>𝑁</m:t>
                    </m:r>
                  </m:oMath>
                </a14:m>
                <a:r>
                  <a:rPr lang="pt-BR" dirty="0" smtClean="0"/>
                  <a:t>:</a:t>
                </a:r>
                <a:r>
                  <a:rPr lang="pt-BR" dirty="0"/>
                  <a:t> </a:t>
                </a:r>
                <a:r>
                  <a:rPr lang="en-US" dirty="0" smtClean="0"/>
                  <a:t>the </a:t>
                </a:r>
                <a:r>
                  <a:rPr lang="en-US" dirty="0"/>
                  <a:t>amount of tradable and </a:t>
                </a:r>
                <a:r>
                  <a:rPr lang="en-US" dirty="0" err="1" smtClean="0"/>
                  <a:t>nontradable</a:t>
                </a:r>
                <a:r>
                  <a:rPr lang="en-US" dirty="0" smtClean="0"/>
                  <a:t> </a:t>
                </a:r>
                <a:r>
                  <a:rPr lang="en-US" dirty="0"/>
                  <a:t>goods produced,</a:t>
                </a:r>
                <a:endParaRPr lang="en-US" dirty="0" smtClean="0"/>
              </a:p>
              <a:p>
                <a:pPr lvl="1"/>
                <a14:m>
                  <m:oMath xmlns:m="http://schemas.openxmlformats.org/officeDocument/2006/math">
                    <m:bar>
                      <m:barPr>
                        <m:pos m:val="top"/>
                        <m:ctrlPr>
                          <a:rPr lang="en-US" i="1">
                            <a:latin typeface="Cambria Math" panose="02040503050406030204" pitchFamily="18" charset="0"/>
                          </a:rPr>
                        </m:ctrlPr>
                      </m:barPr>
                      <m:e>
                        <m:r>
                          <a:rPr lang="pt-BR" i="1">
                            <a:latin typeface="Cambria Math"/>
                          </a:rPr>
                          <m:t>𝑌</m:t>
                        </m:r>
                      </m:e>
                    </m:bar>
                  </m:oMath>
                </a14:m>
                <a:r>
                  <a:rPr lang="pt-BR" dirty="0" smtClean="0"/>
                  <a:t>:</a:t>
                </a:r>
                <a:r>
                  <a:rPr lang="pt-BR" dirty="0"/>
                  <a:t> </a:t>
                </a:r>
                <a:r>
                  <a:rPr lang="en-US" dirty="0" smtClean="0"/>
                  <a:t>the </a:t>
                </a:r>
                <a:r>
                  <a:rPr lang="en-US" dirty="0"/>
                  <a:t>endowment of production resources </a:t>
                </a:r>
                <a:r>
                  <a:rPr lang="en-US" dirty="0" smtClean="0"/>
                  <a:t>individuals </a:t>
                </a:r>
                <a:r>
                  <a:rPr lang="en-US" dirty="0"/>
                  <a:t>receive each period. </a:t>
                </a:r>
                <a:endParaRPr lang="en-US" dirty="0" smtClean="0"/>
              </a:p>
              <a:p>
                <a:pPr lvl="1"/>
                <a14:m>
                  <m:oMath xmlns:m="http://schemas.openxmlformats.org/officeDocument/2006/math">
                    <m:sSub>
                      <m:sSubPr>
                        <m:ctrlPr>
                          <a:rPr lang="en-US" i="1">
                            <a:latin typeface="Cambria Math" panose="02040503050406030204" pitchFamily="18" charset="0"/>
                          </a:rPr>
                        </m:ctrlPr>
                      </m:sSubPr>
                      <m:e>
                        <m:r>
                          <a:rPr lang="pt-BR" i="1">
                            <a:latin typeface="Cambria Math"/>
                          </a:rPr>
                          <m:t>𝑎</m:t>
                        </m:r>
                      </m:e>
                      <m:sub>
                        <m:r>
                          <a:rPr lang="pt-BR" i="1">
                            <a:latin typeface="Cambria Math"/>
                          </a:rPr>
                          <m:t>𝑇</m:t>
                        </m:r>
                      </m:sub>
                    </m:sSub>
                  </m:oMath>
                </a14:m>
                <a:r>
                  <a:rPr lang="pt-BR" dirty="0"/>
                  <a:t> </a:t>
                </a:r>
                <a:r>
                  <a:rPr lang="en-US" dirty="0"/>
                  <a:t>and </a:t>
                </a:r>
                <a14:m>
                  <m:oMath xmlns:m="http://schemas.openxmlformats.org/officeDocument/2006/math">
                    <m:sSub>
                      <m:sSubPr>
                        <m:ctrlPr>
                          <a:rPr lang="en-US" i="1">
                            <a:latin typeface="Cambria Math" panose="02040503050406030204" pitchFamily="18" charset="0"/>
                          </a:rPr>
                        </m:ctrlPr>
                      </m:sSubPr>
                      <m:e>
                        <m:r>
                          <a:rPr lang="pt-BR" i="1">
                            <a:latin typeface="Cambria Math"/>
                          </a:rPr>
                          <m:t>𝑎</m:t>
                        </m:r>
                      </m:e>
                      <m:sub>
                        <m:r>
                          <a:rPr lang="pt-BR" i="1">
                            <a:latin typeface="Cambria Math"/>
                          </a:rPr>
                          <m:t>𝑁</m:t>
                        </m:r>
                      </m:sub>
                    </m:sSub>
                  </m:oMath>
                </a14:m>
                <a:r>
                  <a:rPr lang="pt-BR" dirty="0" smtClean="0"/>
                  <a:t>:</a:t>
                </a:r>
                <a:r>
                  <a:rPr lang="pt-BR" dirty="0"/>
                  <a:t> </a:t>
                </a:r>
                <a:r>
                  <a:rPr lang="en-US" dirty="0" smtClean="0"/>
                  <a:t>productivity parameters</a:t>
                </a:r>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725" b="-124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13</a:t>
            </a:fld>
            <a:endParaRPr lang="pt-BR"/>
          </a:p>
        </p:txBody>
      </p:sp>
      <p:sp>
        <p:nvSpPr>
          <p:cNvPr id="4" name="Titre 3"/>
          <p:cNvSpPr>
            <a:spLocks noGrp="1"/>
          </p:cNvSpPr>
          <p:nvPr>
            <p:ph type="title"/>
          </p:nvPr>
        </p:nvSpPr>
        <p:spPr/>
        <p:txBody>
          <a:bodyPr/>
          <a:lstStyle/>
          <a:p>
            <a:r>
              <a:rPr lang="en-US" dirty="0" smtClean="0"/>
              <a:t>Production</a:t>
            </a:r>
            <a:endParaRPr lang="en-US" dirty="0"/>
          </a:p>
        </p:txBody>
      </p:sp>
    </p:spTree>
    <p:extLst>
      <p:ext uri="{BB962C8B-B14F-4D97-AF65-F5344CB8AC3E}">
        <p14:creationId xmlns:p14="http://schemas.microsoft.com/office/powerpoint/2010/main" val="3641832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smtClean="0"/>
          </a:p>
          <a:p>
            <a:endParaRPr lang="en-US" dirty="0"/>
          </a:p>
          <a:p>
            <a:r>
              <a:rPr lang="en-US" dirty="0" smtClean="0"/>
              <a:t>Hypotheses </a:t>
            </a:r>
            <a:r>
              <a:rPr lang="en-US" dirty="0" smtClean="0"/>
              <a:t>on population distribution: values </a:t>
            </a:r>
            <a:r>
              <a:rPr lang="en-US" dirty="0"/>
              <a:t>for individual variables </a:t>
            </a:r>
            <a:r>
              <a:rPr lang="en-US" dirty="0" smtClean="0"/>
              <a:t>are identical </a:t>
            </a:r>
            <a:r>
              <a:rPr lang="en-US" dirty="0"/>
              <a:t>to the aggregate </a:t>
            </a:r>
            <a:r>
              <a:rPr lang="en-US" dirty="0" smtClean="0"/>
              <a:t>values </a:t>
            </a:r>
          </a:p>
          <a:p>
            <a:pPr lvl="1"/>
            <a:endParaRPr lang="en-US" dirty="0" smtClean="0"/>
          </a:p>
          <a:p>
            <a:pPr lvl="1"/>
            <a:r>
              <a:rPr lang="en-US" dirty="0" smtClean="0"/>
              <a:t>Shortcut</a:t>
            </a:r>
            <a:r>
              <a:rPr lang="en-US" dirty="0" smtClean="0"/>
              <a:t>: we </a:t>
            </a:r>
            <a:r>
              <a:rPr lang="en-US" dirty="0"/>
              <a:t>will directly use the aggregate variables in the description of the individual production and consumption decisions. </a:t>
            </a:r>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14</a:t>
            </a:fld>
            <a:endParaRPr lang="pt-BR"/>
          </a:p>
        </p:txBody>
      </p:sp>
      <p:sp>
        <p:nvSpPr>
          <p:cNvPr id="4" name="Titre 3"/>
          <p:cNvSpPr>
            <a:spLocks noGrp="1"/>
          </p:cNvSpPr>
          <p:nvPr>
            <p:ph type="title"/>
          </p:nvPr>
        </p:nvSpPr>
        <p:spPr/>
        <p:txBody>
          <a:bodyPr/>
          <a:lstStyle/>
          <a:p>
            <a:r>
              <a:rPr lang="en-US" dirty="0" smtClean="0"/>
              <a:t>Production</a:t>
            </a:r>
            <a:endParaRPr lang="en-US" dirty="0"/>
          </a:p>
        </p:txBody>
      </p:sp>
    </p:spTree>
    <p:extLst>
      <p:ext uri="{BB962C8B-B14F-4D97-AF65-F5344CB8AC3E}">
        <p14:creationId xmlns:p14="http://schemas.microsoft.com/office/powerpoint/2010/main" val="1412052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en-US" dirty="0" smtClean="0"/>
                  <a:t>Slope = </a:t>
                </a:r>
                <a:r>
                  <a:rPr lang="en-US" b="1" dirty="0" smtClean="0"/>
                  <a:t>marginal </a:t>
                </a:r>
                <a:r>
                  <a:rPr lang="en-US" b="1" dirty="0"/>
                  <a:t>rate of </a:t>
                </a:r>
                <a:r>
                  <a:rPr lang="en-US" b="1" dirty="0" smtClean="0"/>
                  <a:t>transformation</a:t>
                </a:r>
                <a:r>
                  <a:rPr lang="en-US" dirty="0" smtClean="0"/>
                  <a:t>: </a:t>
                </a:r>
                <a14:m>
                  <m:oMath xmlns:m="http://schemas.openxmlformats.org/officeDocument/2006/math">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𝑑𝑇</m:t>
                                </m:r>
                              </m:num>
                              <m:den>
                                <m:r>
                                  <a:rPr lang="en-US" i="1">
                                    <a:latin typeface="Cambria Math" panose="02040503050406030204" pitchFamily="18" charset="0"/>
                                  </a:rPr>
                                  <m:t>𝑑𝑁</m:t>
                                </m:r>
                              </m:den>
                            </m:f>
                          </m:e>
                        </m:d>
                      </m:e>
                      <m:sub>
                        <m:acc>
                          <m:accPr>
                            <m:chr m:val="̅"/>
                            <m:ctrlPr>
                              <a:rPr lang="en-US" i="1">
                                <a:latin typeface="Cambria Math" panose="02040503050406030204" pitchFamily="18" charset="0"/>
                              </a:rPr>
                            </m:ctrlPr>
                          </m:accPr>
                          <m:e>
                            <m:r>
                              <a:rPr lang="en-US" i="1">
                                <a:latin typeface="Cambria Math" panose="02040503050406030204" pitchFamily="18" charset="0"/>
                              </a:rPr>
                              <m:t>𝑌</m:t>
                            </m:r>
                          </m:e>
                        </m:acc>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𝑁</m:t>
                                    </m:r>
                                  </m:sub>
                                </m:sSub>
                              </m:den>
                            </m:f>
                          </m:e>
                        </m:d>
                      </m:e>
                      <m:sup>
                        <m:r>
                          <a:rPr lang="en-US" i="1">
                            <a:latin typeface="Cambria Math" panose="02040503050406030204" pitchFamily="18" charset="0"/>
                          </a:rPr>
                          <m:t>𝜌</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𝑇</m:t>
                                </m:r>
                              </m:den>
                            </m:f>
                          </m:e>
                        </m:d>
                      </m:e>
                      <m:sup>
                        <m:r>
                          <a:rPr lang="en-US" i="1">
                            <a:latin typeface="Cambria Math" panose="02040503050406030204" pitchFamily="18" charset="0"/>
                          </a:rPr>
                          <m:t>𝜌</m:t>
                        </m:r>
                        <m:r>
                          <a:rPr lang="en-US" i="1">
                            <a:latin typeface="Cambria Math" panose="02040503050406030204" pitchFamily="18" charset="0"/>
                          </a:rPr>
                          <m:t>−1</m:t>
                        </m:r>
                      </m:sup>
                    </m:sSup>
                  </m:oMath>
                </a14:m>
                <a:r>
                  <a:rPr lang="en-US" dirty="0"/>
                  <a:t>.</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15</a:t>
            </a:fld>
            <a:endParaRPr lang="pt-BR"/>
          </a:p>
        </p:txBody>
      </p:sp>
      <p:sp>
        <p:nvSpPr>
          <p:cNvPr id="4" name="Titre 3"/>
          <p:cNvSpPr>
            <a:spLocks noGrp="1"/>
          </p:cNvSpPr>
          <p:nvPr>
            <p:ph type="title"/>
          </p:nvPr>
        </p:nvSpPr>
        <p:spPr/>
        <p:txBody>
          <a:bodyPr/>
          <a:lstStyle/>
          <a:p>
            <a:r>
              <a:rPr lang="en-US" dirty="0" smtClean="0"/>
              <a:t>Production </a:t>
            </a:r>
            <a:r>
              <a:rPr lang="en-US" smtClean="0"/>
              <a:t>Possibilities Frontier</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636912"/>
            <a:ext cx="4176464" cy="353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5684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The producer </a:t>
                </a:r>
                <a:r>
                  <a:rPr lang="en-US" dirty="0" smtClean="0"/>
                  <a:t>chooses </a:t>
                </a:r>
                <a:r>
                  <a:rPr lang="en-US" dirty="0"/>
                  <a:t>the allocation of resources between the two sectors, i.e. a point on the production possibilities frontier. </a:t>
                </a:r>
                <a:endParaRPr lang="en-US" dirty="0" smtClean="0"/>
              </a:p>
              <a:p>
                <a:endParaRPr lang="en-US" dirty="0" smtClean="0"/>
              </a:p>
              <a:p>
                <a:r>
                  <a:rPr lang="en-US" dirty="0" smtClean="0"/>
                  <a:t>Maximizing </a:t>
                </a:r>
                <a:r>
                  <a:rPr lang="en-US" dirty="0"/>
                  <a:t>profit corresponds to the maximization of global </a:t>
                </a:r>
                <a:r>
                  <a:rPr lang="en-US" dirty="0" smtClean="0"/>
                  <a:t>revenue, which, in turn, corresponds </a:t>
                </a:r>
                <a:r>
                  <a:rPr lang="en-US" dirty="0"/>
                  <a:t>to the </a:t>
                </a:r>
                <a:r>
                  <a:rPr lang="en-US" dirty="0" smtClean="0"/>
                  <a:t>GDP:</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𝑌</m:t>
                      </m:r>
                      <m:r>
                        <a:rPr lang="en-US" i="1">
                          <a:latin typeface="Cambria Math" panose="02040503050406030204" pitchFamily="18" charset="0"/>
                        </a:rPr>
                        <m:t>=</m:t>
                      </m:r>
                      <m:r>
                        <a:rPr lang="pt-BR" i="1">
                          <a:latin typeface="Cambria Math" panose="02040503050406030204" pitchFamily="18" charset="0"/>
                        </a:rPr>
                        <m:t>𝑇</m:t>
                      </m:r>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pt-BR" i="1">
                          <a:latin typeface="Cambria Math" panose="02040503050406030204" pitchFamily="18" charset="0"/>
                        </a:rPr>
                        <m:t>𝑁</m:t>
                      </m:r>
                    </m:oMath>
                  </m:oMathPara>
                </a14:m>
                <a:endParaRPr lang="en-US" dirty="0"/>
              </a:p>
              <a:p>
                <a:endParaRPr lang="en-US" dirty="0"/>
              </a:p>
              <a:p>
                <a:pPr lvl="1"/>
                <a:r>
                  <a:rPr lang="en-US" dirty="0"/>
                  <a:t>where we take the tradable good as </a:t>
                </a:r>
                <a:r>
                  <a:rPr lang="en-US" dirty="0" err="1"/>
                  <a:t>numeraire</a:t>
                </a:r>
                <a:r>
                  <a:rPr lang="en-US" dirty="0"/>
                  <a:t>, i.e.</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𝑇</m:t>
                        </m:r>
                      </m:sub>
                    </m:sSub>
                    <m:r>
                      <a:rPr lang="en-US" i="1">
                        <a:latin typeface="Cambria Math" panose="02040503050406030204" pitchFamily="18" charset="0"/>
                      </a:rPr>
                      <m:t>=1</m:t>
                    </m:r>
                  </m:oMath>
                </a14:m>
                <a:r>
                  <a:rPr lang="en-US" dirty="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692" r="-87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16</a:t>
            </a:fld>
            <a:endParaRPr lang="pt-BR"/>
          </a:p>
        </p:txBody>
      </p:sp>
      <p:sp>
        <p:nvSpPr>
          <p:cNvPr id="4" name="Titre 3"/>
          <p:cNvSpPr>
            <a:spLocks noGrp="1"/>
          </p:cNvSpPr>
          <p:nvPr>
            <p:ph type="title"/>
          </p:nvPr>
        </p:nvSpPr>
        <p:spPr/>
        <p:txBody>
          <a:bodyPr/>
          <a:lstStyle/>
          <a:p>
            <a:r>
              <a:rPr lang="en-US" dirty="0" smtClean="0"/>
              <a:t>Production</a:t>
            </a:r>
            <a:endParaRPr lang="en-US" dirty="0"/>
          </a:p>
        </p:txBody>
      </p:sp>
    </p:spTree>
    <p:extLst>
      <p:ext uri="{BB962C8B-B14F-4D97-AF65-F5344CB8AC3E}">
        <p14:creationId xmlns:p14="http://schemas.microsoft.com/office/powerpoint/2010/main" val="3955051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The producer chooses the allocation of production between the two types of goods so as to maximize the aggregate income, constrained by their production capability as defined by the production possibilities frontier. </a:t>
                </a:r>
              </a:p>
              <a:p>
                <a:endParaRPr lang="en-US" dirty="0"/>
              </a:p>
              <a:p>
                <a:r>
                  <a:rPr lang="en-US" dirty="0" err="1" smtClean="0"/>
                  <a:t>Graphcally</a:t>
                </a:r>
                <a:r>
                  <a:rPr lang="en-US" dirty="0" smtClean="0"/>
                  <a:t>, </a:t>
                </a:r>
                <a:r>
                  <a:rPr lang="en-US" dirty="0"/>
                  <a:t>the set of production pairs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𝑇</m:t>
                        </m:r>
                      </m:e>
                    </m:d>
                  </m:oMath>
                </a14:m>
                <a:r>
                  <a:rPr lang="en-US" dirty="0"/>
                  <a:t> that result in the same GDP </a:t>
                </a:r>
                <a:r>
                  <a:rPr lang="en-US" dirty="0" smtClean="0"/>
                  <a:t>level can </a:t>
                </a:r>
                <a:r>
                  <a:rPr lang="en-US" dirty="0"/>
                  <a:t>be represented </a:t>
                </a:r>
                <a:r>
                  <a:rPr lang="en-US" dirty="0" err="1"/>
                  <a:t>iso</a:t>
                </a:r>
                <a:r>
                  <a:rPr lang="en-US" dirty="0"/>
                  <a:t>-GDP </a:t>
                </a:r>
                <a:r>
                  <a:rPr lang="en-US" dirty="0" smtClean="0"/>
                  <a:t>lines, which are straight line with slope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oMath>
                </a14:m>
                <a:r>
                  <a:rPr lang="en-US" dirty="0"/>
                  <a:t>. </a:t>
                </a:r>
                <a:endParaRPr lang="en-US" dirty="0" smtClean="0"/>
              </a:p>
              <a:p>
                <a:r>
                  <a:rPr lang="en-US" dirty="0" smtClean="0"/>
                  <a:t>The </a:t>
                </a:r>
                <a:r>
                  <a:rPr lang="en-US" dirty="0"/>
                  <a:t>producer </a:t>
                </a:r>
                <a:r>
                  <a:rPr lang="en-US" dirty="0" smtClean="0"/>
                  <a:t>chooses </a:t>
                </a:r>
                <a:r>
                  <a:rPr lang="en-US" dirty="0"/>
                  <a:t>the point on the production possibilities frontier belonging to the </a:t>
                </a:r>
                <a:r>
                  <a:rPr lang="en-US" dirty="0" err="1"/>
                  <a:t>iso</a:t>
                </a:r>
                <a:r>
                  <a:rPr lang="en-US" dirty="0"/>
                  <a:t>-GDP that is farthest from the origin. </a:t>
                </a:r>
                <a:endParaRPr lang="en-US" dirty="0" smtClean="0"/>
              </a:p>
              <a:p>
                <a:endParaRPr lang="en-US" dirty="0"/>
              </a:p>
              <a:p>
                <a:r>
                  <a:rPr lang="en-US" dirty="0" smtClean="0"/>
                  <a:t>This </a:t>
                </a:r>
                <a:r>
                  <a:rPr lang="en-US" dirty="0"/>
                  <a:t>will be the point the </a:t>
                </a:r>
                <a:r>
                  <a:rPr lang="en-US" dirty="0" err="1"/>
                  <a:t>iso</a:t>
                </a:r>
                <a:r>
                  <a:rPr lang="en-US" dirty="0"/>
                  <a:t>-GDP is tangent to the PPF, i.e. the point where </a:t>
                </a:r>
                <a14:m>
                  <m:oMath xmlns:m="http://schemas.openxmlformats.org/officeDocument/2006/math">
                    <m:sSub>
                      <m:sSubPr>
                        <m:ctrlPr>
                          <a:rPr lang="en-US" i="1">
                            <a:latin typeface="Cambria Math" panose="02040503050406030204" pitchFamily="18" charset="0"/>
                          </a:rPr>
                        </m:ctrlPr>
                      </m:sSubPr>
                      <m:e>
                        <m:r>
                          <a:rPr lang="en-US" i="1">
                            <a:latin typeface="Cambria Math"/>
                          </a:rPr>
                          <m:t>𝑝</m:t>
                        </m:r>
                      </m:e>
                      <m:sub>
                        <m:r>
                          <a:rPr lang="en-US" i="1">
                            <a:latin typeface="Cambria Math"/>
                          </a:rPr>
                          <m:t>𝑁</m:t>
                        </m:r>
                      </m:sub>
                    </m:sSub>
                  </m:oMath>
                </a14:m>
                <a:r>
                  <a:rPr lang="en-US" dirty="0" smtClean="0"/>
                  <a:t> </a:t>
                </a:r>
                <a:r>
                  <a:rPr lang="en-US" dirty="0"/>
                  <a:t>is </a:t>
                </a:r>
                <a:r>
                  <a:rPr lang="en-US" dirty="0" smtClean="0"/>
                  <a:t>equal </a:t>
                </a:r>
                <a:r>
                  <a:rPr lang="en-US" dirty="0"/>
                  <a:t>to the marginal rate of transformation:</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𝑇</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𝑁</m:t>
                                      </m:r>
                                    </m:sub>
                                  </m:sSub>
                                </m:den>
                              </m:f>
                            </m:e>
                          </m:d>
                        </m:e>
                        <m:sup>
                          <m:r>
                            <a:rPr lang="en-US" i="1">
                              <a:latin typeface="Cambria Math" panose="02040503050406030204" pitchFamily="18" charset="0"/>
                            </a:rPr>
                            <m:t>𝜌</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𝑁</m:t>
                                  </m:r>
                                </m:num>
                                <m:den>
                                  <m:r>
                                    <a:rPr lang="en-US" i="1">
                                      <a:latin typeface="Cambria Math" panose="02040503050406030204" pitchFamily="18" charset="0"/>
                                    </a:rPr>
                                    <m:t>𝑇</m:t>
                                  </m:r>
                                </m:den>
                              </m:f>
                            </m:e>
                          </m:d>
                        </m:e>
                        <m:sup>
                          <m:r>
                            <a:rPr lang="en-US" i="1">
                              <a:latin typeface="Cambria Math" panose="02040503050406030204" pitchFamily="18" charset="0"/>
                            </a:rPr>
                            <m:t>𝜌</m:t>
                          </m:r>
                          <m:r>
                            <a:rPr lang="en-US" i="1">
                              <a:latin typeface="Cambria Math" panose="02040503050406030204" pitchFamily="18" charset="0"/>
                            </a:rPr>
                            <m:t>−1</m:t>
                          </m:r>
                        </m:sup>
                      </m:sSup>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r="-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17</a:t>
            </a:fld>
            <a:endParaRPr lang="pt-BR"/>
          </a:p>
        </p:txBody>
      </p:sp>
      <p:sp>
        <p:nvSpPr>
          <p:cNvPr id="4" name="Titre 3"/>
          <p:cNvSpPr>
            <a:spLocks noGrp="1"/>
          </p:cNvSpPr>
          <p:nvPr>
            <p:ph type="title"/>
          </p:nvPr>
        </p:nvSpPr>
        <p:spPr/>
        <p:txBody>
          <a:bodyPr/>
          <a:lstStyle/>
          <a:p>
            <a:r>
              <a:rPr lang="en-US" dirty="0"/>
              <a:t>Solution to the Producer Problem</a:t>
            </a:r>
          </a:p>
        </p:txBody>
      </p:sp>
    </p:spTree>
    <p:extLst>
      <p:ext uri="{BB962C8B-B14F-4D97-AF65-F5344CB8AC3E}">
        <p14:creationId xmlns:p14="http://schemas.microsoft.com/office/powerpoint/2010/main" val="2594288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D2D54FD4-E6A3-4A1F-8C5C-1619D1E75EAA}" type="slidenum">
              <a:rPr lang="pt-BR" smtClean="0"/>
              <a:t>18</a:t>
            </a:fld>
            <a:endParaRPr lang="pt-BR"/>
          </a:p>
        </p:txBody>
      </p:sp>
      <p:sp>
        <p:nvSpPr>
          <p:cNvPr id="5" name="Titre 4"/>
          <p:cNvSpPr>
            <a:spLocks noGrp="1"/>
          </p:cNvSpPr>
          <p:nvPr>
            <p:ph type="title"/>
          </p:nvPr>
        </p:nvSpPr>
        <p:spPr/>
        <p:txBody>
          <a:bodyPr/>
          <a:lstStyle/>
          <a:p>
            <a:r>
              <a:rPr lang="en-US" dirty="0" smtClean="0"/>
              <a:t>Solution to the Producer Problem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183" y="2132856"/>
            <a:ext cx="48387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801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p:txBody>
              <a:bodyPr/>
              <a:lstStyle/>
              <a:p>
                <a:r>
                  <a:rPr lang="en-US" dirty="0" smtClean="0"/>
                  <a:t>With the condition for maximization and </a:t>
                </a:r>
                <a:r>
                  <a:rPr lang="en-US" dirty="0"/>
                  <a:t>the </a:t>
                </a:r>
                <a:r>
                  <a:rPr lang="en-US" dirty="0" smtClean="0"/>
                  <a:t>PPF, </a:t>
                </a:r>
                <a:r>
                  <a:rPr lang="en-US" dirty="0"/>
                  <a:t>we can obtain the supply </a:t>
                </a:r>
                <a:r>
                  <a:rPr lang="en-US" dirty="0" smtClean="0"/>
                  <a:t>functions:</a:t>
                </a:r>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𝑇</m:t>
                      </m:r>
                      <m:r>
                        <a:rPr lang="pt-BR" i="1">
                          <a:latin typeface="Cambria Math" panose="02040503050406030204" pitchFamily="18" charset="0"/>
                        </a:rPr>
                        <m:t>=</m:t>
                      </m:r>
                      <m:bar>
                        <m:barPr>
                          <m:pos m:val="top"/>
                          <m:ctrlPr>
                            <a:rPr lang="en-US" i="1">
                              <a:latin typeface="Cambria Math" panose="02040503050406030204" pitchFamily="18" charset="0"/>
                            </a:rPr>
                          </m:ctrlPr>
                        </m:barPr>
                        <m:e>
                          <m:r>
                            <a:rPr lang="pt-BR" i="1">
                              <a:latin typeface="Cambria Math" panose="02040503050406030204" pitchFamily="18" charset="0"/>
                            </a:rPr>
                            <m:t>𝑌</m:t>
                          </m:r>
                        </m:e>
                      </m:ba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𝑇</m:t>
                                      </m:r>
                                    </m:sub>
                                    <m:sup>
                                      <m:r>
                                        <a:rPr lang="fr-FR" i="1">
                                          <a:latin typeface="Cambria Math" panose="02040503050406030204" pitchFamily="18" charset="0"/>
                                        </a:rPr>
                                        <m:t>𝜌</m:t>
                                      </m:r>
                                    </m:sup>
                                  </m:sSubSup>
                                </m:num>
                                <m:den>
                                  <m:nary>
                                    <m:naryPr>
                                      <m:chr m:val="∏"/>
                                      <m:limLoc m:val="undOvr"/>
                                      <m:subHide m:val="on"/>
                                      <m:supHide m:val="on"/>
                                      <m:ctrlPr>
                                        <a:rPr lang="en-US" i="1">
                                          <a:latin typeface="Cambria Math" panose="02040503050406030204" pitchFamily="18" charset="0"/>
                                        </a:rPr>
                                      </m:ctrlPr>
                                    </m:naryPr>
                                    <m:sub/>
                                    <m:sup/>
                                    <m:e>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pt-BR" i="1">
                                          <a:latin typeface="Cambria Math" panose="02040503050406030204" pitchFamily="18" charset="0"/>
                                        </a:rPr>
                                        <m:t>)</m:t>
                                      </m:r>
                                    </m:e>
                                  </m:nary>
                                </m:den>
                              </m:f>
                            </m:e>
                          </m:d>
                        </m:e>
                        <m:sup>
                          <m:f>
                            <m:fPr>
                              <m:ctrlPr>
                                <a:rPr lang="en-US" i="1">
                                  <a:latin typeface="Cambria Math" panose="02040503050406030204" pitchFamily="18" charset="0"/>
                                </a:rPr>
                              </m:ctrlPr>
                            </m:fPr>
                            <m:num>
                              <m:r>
                                <a:rPr lang="pt-BR" i="1">
                                  <a:latin typeface="Cambria Math" panose="02040503050406030204" pitchFamily="18" charset="0"/>
                                </a:rPr>
                                <m:t>1</m:t>
                              </m:r>
                            </m:num>
                            <m:den>
                              <m:r>
                                <a:rPr lang="fr-FR" i="1">
                                  <a:latin typeface="Cambria Math" panose="02040503050406030204" pitchFamily="18" charset="0"/>
                                </a:rPr>
                                <m:t>𝜌</m:t>
                              </m:r>
                              <m:r>
                                <a:rPr lang="pt-BR" i="1">
                                  <a:latin typeface="Cambria Math" panose="02040503050406030204" pitchFamily="18" charset="0"/>
                                </a:rPr>
                                <m:t>−1</m:t>
                              </m:r>
                            </m:den>
                          </m:f>
                        </m:sup>
                      </m:sSup>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𝑁</m:t>
                      </m:r>
                      <m:r>
                        <a:rPr lang="pt-BR" i="1">
                          <a:latin typeface="Cambria Math" panose="02040503050406030204" pitchFamily="18" charset="0"/>
                        </a:rPr>
                        <m:t>=</m:t>
                      </m:r>
                      <m:bar>
                        <m:barPr>
                          <m:pos m:val="top"/>
                          <m:ctrlPr>
                            <a:rPr lang="en-US" i="1">
                              <a:latin typeface="Cambria Math" panose="02040503050406030204" pitchFamily="18" charset="0"/>
                            </a:rPr>
                          </m:ctrlPr>
                        </m:barPr>
                        <m:e>
                          <m:r>
                            <a:rPr lang="pt-BR" i="1">
                              <a:latin typeface="Cambria Math" panose="02040503050406030204" pitchFamily="18" charset="0"/>
                            </a:rPr>
                            <m:t>𝑌</m:t>
                          </m:r>
                        </m:e>
                      </m:ba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𝑁</m:t>
                                      </m:r>
                                    </m:sub>
                                    <m:sup>
                                      <m:r>
                                        <a:rPr lang="fr-FR" i="1">
                                          <a:latin typeface="Cambria Math" panose="02040503050406030204" pitchFamily="18" charset="0"/>
                                        </a:rPr>
                                        <m:t>𝜌</m:t>
                                      </m:r>
                                    </m:sup>
                                  </m:sSubSup>
                                </m:num>
                                <m:den>
                                  <m:nary>
                                    <m:naryPr>
                                      <m:chr m:val="∏"/>
                                      <m:limLoc m:val="undOvr"/>
                                      <m:subHide m:val="on"/>
                                      <m:supHide m:val="on"/>
                                      <m:ctrlPr>
                                        <a:rPr lang="en-US" i="1">
                                          <a:latin typeface="Cambria Math" panose="02040503050406030204" pitchFamily="18" charset="0"/>
                                        </a:rPr>
                                      </m:ctrlPr>
                                    </m:naryPr>
                                    <m:sub/>
                                    <m:sup/>
                                    <m:e>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pt-BR" i="1">
                                          <a:latin typeface="Cambria Math" panose="02040503050406030204" pitchFamily="18" charset="0"/>
                                        </a:rPr>
                                        <m:t>)</m:t>
                                      </m:r>
                                    </m:e>
                                  </m:nary>
                                </m:den>
                              </m:f>
                            </m:e>
                          </m:d>
                        </m:e>
                        <m:sup>
                          <m:f>
                            <m:fPr>
                              <m:ctrlPr>
                                <a:rPr lang="en-US" i="1">
                                  <a:latin typeface="Cambria Math" panose="02040503050406030204" pitchFamily="18" charset="0"/>
                                </a:rPr>
                              </m:ctrlPr>
                            </m:fPr>
                            <m:num>
                              <m:r>
                                <a:rPr lang="pt-BR" i="1">
                                  <a:latin typeface="Cambria Math" panose="02040503050406030204" pitchFamily="18" charset="0"/>
                                </a:rPr>
                                <m:t>1</m:t>
                              </m:r>
                            </m:num>
                            <m:den>
                              <m:r>
                                <a:rPr lang="fr-FR" i="1">
                                  <a:latin typeface="Cambria Math" panose="02040503050406030204" pitchFamily="18" charset="0"/>
                                </a:rPr>
                                <m:t>𝜌</m:t>
                              </m:r>
                              <m:r>
                                <a:rPr lang="pt-BR" i="1">
                                  <a:latin typeface="Cambria Math" panose="02040503050406030204" pitchFamily="18" charset="0"/>
                                </a:rPr>
                                <m:t>−1</m:t>
                              </m:r>
                            </m:den>
                          </m:f>
                        </m:sup>
                      </m:sSup>
                    </m:oMath>
                  </m:oMathPara>
                </a14:m>
                <a:endParaRPr lang="en-US" dirty="0"/>
              </a:p>
              <a:p>
                <a:endParaRPr lang="en-US" dirty="0"/>
              </a:p>
              <a:p>
                <a:pPr lvl="1"/>
                <a:r>
                  <a:rPr lang="en-US" dirty="0"/>
                  <a:t>where function </a:t>
                </a:r>
                <a14:m>
                  <m:oMath xmlns:m="http://schemas.openxmlformats.org/officeDocument/2006/math">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e>
                    </m:nary>
                  </m:oMath>
                </a14:m>
                <a:r>
                  <a:rPr lang="pt-BR" dirty="0"/>
                  <a:t> </a:t>
                </a:r>
                <a:r>
                  <a:rPr lang="en-US" dirty="0"/>
                  <a:t>is defined by: </a:t>
                </a:r>
              </a:p>
              <a:p>
                <a:pPr marL="45720" indent="0">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𝑇</m:t>
                                      </m:r>
                                    </m:sub>
                                    <m:sup>
                                      <m:f>
                                        <m:fPr>
                                          <m:ctrlPr>
                                            <a:rPr lang="en-US" i="1">
                                              <a:latin typeface="Cambria Math" panose="02040503050406030204" pitchFamily="18" charset="0"/>
                                            </a:rPr>
                                          </m:ctrlPr>
                                        </m:fPr>
                                        <m:num>
                                          <m:r>
                                            <a:rPr lang="fr-FR" i="1">
                                              <a:latin typeface="Cambria Math" panose="02040503050406030204" pitchFamily="18" charset="0"/>
                                            </a:rPr>
                                            <m:t>𝜌</m:t>
                                          </m:r>
                                        </m:num>
                                        <m:den>
                                          <m:r>
                                            <a:rPr lang="fr-FR" i="1">
                                              <a:latin typeface="Cambria Math" panose="02040503050406030204" pitchFamily="18" charset="0"/>
                                            </a:rPr>
                                            <m:t>𝜌</m:t>
                                          </m:r>
                                          <m:r>
                                            <a:rPr lang="en-US" i="1">
                                              <a:latin typeface="Cambria Math" panose="02040503050406030204" pitchFamily="18" charset="0"/>
                                            </a:rPr>
                                            <m:t>−1</m:t>
                                          </m:r>
                                        </m:den>
                                      </m:f>
                                    </m:sup>
                                  </m:sSubSup>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𝑇</m:t>
                                      </m:r>
                                    </m:sub>
                                  </m:sSub>
                                  <m:sSup>
                                    <m:sSupPr>
                                      <m:ctrlPr>
                                        <a:rPr lang="en-US" i="1">
                                          <a:latin typeface="Cambria Math" panose="02040503050406030204" pitchFamily="18" charset="0"/>
                                        </a:rPr>
                                      </m:ctrlPr>
                                    </m:sSupPr>
                                    <m:e>
                                      <m:r>
                                        <a:rPr lang="en-US" i="1">
                                          <a:latin typeface="Cambria Math" panose="02040503050406030204" pitchFamily="18" charset="0"/>
                                        </a:rPr>
                                        <m:t>)</m:t>
                                      </m:r>
                                    </m:e>
                                    <m:sup>
                                      <m:f>
                                        <m:fPr>
                                          <m:ctrlPr>
                                            <a:rPr lang="en-US" i="1">
                                              <a:latin typeface="Cambria Math" panose="02040503050406030204" pitchFamily="18" charset="0"/>
                                            </a:rPr>
                                          </m:ctrlPr>
                                        </m:fPr>
                                        <m:num>
                                          <m:r>
                                            <a:rPr lang="fr-FR" i="1">
                                              <a:latin typeface="Cambria Math" panose="02040503050406030204" pitchFamily="18" charset="0"/>
                                            </a:rPr>
                                            <m:t>𝜌</m:t>
                                          </m:r>
                                        </m:num>
                                        <m:den>
                                          <m:r>
                                            <a:rPr lang="fr-FR" i="1">
                                              <a:latin typeface="Cambria Math" panose="02040503050406030204" pitchFamily="18" charset="0"/>
                                            </a:rPr>
                                            <m:t>𝜌</m:t>
                                          </m:r>
                                          <m:r>
                                            <a:rPr lang="en-US" i="1">
                                              <a:latin typeface="Cambria Math" panose="02040503050406030204" pitchFamily="18" charset="0"/>
                                            </a:rPr>
                                            <m:t>−1</m:t>
                                          </m:r>
                                        </m:den>
                                      </m:f>
                                    </m:sup>
                                  </m:sSup>
                                </m:e>
                              </m:d>
                            </m:e>
                            <m:sup>
                              <m:f>
                                <m:fPr>
                                  <m:ctrlPr>
                                    <a:rPr lang="en-US" i="1">
                                      <a:latin typeface="Cambria Math" panose="02040503050406030204" pitchFamily="18" charset="0"/>
                                    </a:rPr>
                                  </m:ctrlPr>
                                </m:fPr>
                                <m:num>
                                  <m:r>
                                    <a:rPr lang="fr-FR" i="1">
                                      <a:latin typeface="Cambria Math" panose="02040503050406030204" pitchFamily="18" charset="0"/>
                                    </a:rPr>
                                    <m:t>𝜌</m:t>
                                  </m:r>
                                  <m:r>
                                    <a:rPr lang="en-US" i="1">
                                      <a:latin typeface="Cambria Math" panose="02040503050406030204" pitchFamily="18" charset="0"/>
                                    </a:rPr>
                                    <m:t>−1</m:t>
                                  </m:r>
                                </m:num>
                                <m:den>
                                  <m:r>
                                    <a:rPr lang="fr-FR" i="1">
                                      <a:latin typeface="Cambria Math" panose="02040503050406030204" pitchFamily="18" charset="0"/>
                                    </a:rPr>
                                    <m:t>𝜌</m:t>
                                  </m:r>
                                </m:den>
                              </m:f>
                            </m:sup>
                          </m:sSup>
                        </m:e>
                      </m:nary>
                    </m:oMath>
                  </m:oMathPara>
                </a14:m>
                <a:endParaRPr lang="en-US" dirty="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blipFill rotWithShape="1">
                <a:blip r:embed="rId2"/>
                <a:stretch>
                  <a:fillRect t="-692"/>
                </a:stretch>
              </a:blipFill>
            </p:spPr>
            <p:txBody>
              <a:bodyPr/>
              <a:lstStyle/>
              <a:p>
                <a:r>
                  <a:rPr lang="en-US">
                    <a:noFill/>
                  </a:rPr>
                  <a:t> </a:t>
                </a:r>
              </a:p>
            </p:txBody>
          </p:sp>
        </mc:Fallback>
      </mc:AlternateContent>
      <p:sp>
        <p:nvSpPr>
          <p:cNvPr id="2" name="Espace réservé du numéro de diapositive 1"/>
          <p:cNvSpPr>
            <a:spLocks noGrp="1"/>
          </p:cNvSpPr>
          <p:nvPr>
            <p:ph type="sldNum" sz="quarter" idx="12"/>
          </p:nvPr>
        </p:nvSpPr>
        <p:spPr/>
        <p:txBody>
          <a:bodyPr/>
          <a:lstStyle/>
          <a:p>
            <a:fld id="{D2D54FD4-E6A3-4A1F-8C5C-1619D1E75EAA}" type="slidenum">
              <a:rPr lang="pt-BR" smtClean="0"/>
              <a:t>19</a:t>
            </a:fld>
            <a:endParaRPr lang="pt-BR"/>
          </a:p>
        </p:txBody>
      </p:sp>
      <p:sp>
        <p:nvSpPr>
          <p:cNvPr id="4" name="Titre 3"/>
          <p:cNvSpPr>
            <a:spLocks noGrp="1"/>
          </p:cNvSpPr>
          <p:nvPr>
            <p:ph type="title"/>
          </p:nvPr>
        </p:nvSpPr>
        <p:spPr/>
        <p:txBody>
          <a:bodyPr/>
          <a:lstStyle/>
          <a:p>
            <a:r>
              <a:rPr lang="en-US" dirty="0" smtClean="0"/>
              <a:t>Production</a:t>
            </a:r>
            <a:endParaRPr lang="en-US" dirty="0"/>
          </a:p>
        </p:txBody>
      </p:sp>
    </p:spTree>
    <p:extLst>
      <p:ext uri="{BB962C8B-B14F-4D97-AF65-F5344CB8AC3E}">
        <p14:creationId xmlns:p14="http://schemas.microsoft.com/office/powerpoint/2010/main" val="2092118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p:cNvSpPr>
            <a:spLocks noGrp="1"/>
          </p:cNvSpPr>
          <p:nvPr>
            <p:ph type="body" idx="1"/>
          </p:nvPr>
        </p:nvSpPr>
        <p:spPr/>
        <p:txBody>
          <a:bodyPr/>
          <a:lstStyle/>
          <a:p>
            <a:r>
              <a:rPr lang="pt-BR" dirty="0" smtClean="0"/>
              <a:t>Cristina Terra</a:t>
            </a:r>
            <a:endParaRPr lang="pt-BR" dirty="0"/>
          </a:p>
        </p:txBody>
      </p:sp>
      <p:sp>
        <p:nvSpPr>
          <p:cNvPr id="4" name="Título 3"/>
          <p:cNvSpPr>
            <a:spLocks noGrp="1"/>
          </p:cNvSpPr>
          <p:nvPr>
            <p:ph type="title"/>
          </p:nvPr>
        </p:nvSpPr>
        <p:spPr/>
        <p:txBody>
          <a:bodyPr/>
          <a:lstStyle/>
          <a:p>
            <a:r>
              <a:rPr lang="pt-BR" sz="4000" dirty="0" smtClean="0"/>
              <a:t>Chapter 5</a:t>
            </a:r>
            <a:r>
              <a:rPr lang="pt-BR" sz="4000" dirty="0"/>
              <a:t/>
            </a:r>
            <a:br>
              <a:rPr lang="pt-BR" sz="4000" dirty="0"/>
            </a:br>
            <a:r>
              <a:rPr lang="pt-BR" sz="4000" dirty="0" smtClean="0"/>
              <a:t>The Equilibrium </a:t>
            </a:r>
            <a:br>
              <a:rPr lang="pt-BR" sz="4000" dirty="0" smtClean="0"/>
            </a:br>
            <a:r>
              <a:rPr lang="pt-BR" sz="4000" dirty="0" smtClean="0"/>
              <a:t>Real Exchange Rate</a:t>
            </a:r>
            <a:r>
              <a:rPr lang="pt-BR" dirty="0"/>
              <a:t/>
            </a:r>
            <a:br>
              <a:rPr lang="pt-BR" dirty="0"/>
            </a:br>
            <a:endParaRPr lang="pt-BR" dirty="0"/>
          </a:p>
        </p:txBody>
      </p:sp>
      <p:sp>
        <p:nvSpPr>
          <p:cNvPr id="2" name="Espaço Reservado para Número de Slide 1"/>
          <p:cNvSpPr>
            <a:spLocks noGrp="1"/>
          </p:cNvSpPr>
          <p:nvPr>
            <p:ph type="sldNum" sz="quarter" idx="11"/>
          </p:nvPr>
        </p:nvSpPr>
        <p:spPr/>
        <p:txBody>
          <a:bodyPr/>
          <a:lstStyle/>
          <a:p>
            <a:fld id="{D2D54FD4-E6A3-4A1F-8C5C-1619D1E75EAA}" type="slidenum">
              <a:rPr lang="pt-BR" smtClean="0"/>
              <a:t>2</a:t>
            </a:fld>
            <a:endParaRPr lang="pt-BR"/>
          </a:p>
        </p:txBody>
      </p:sp>
    </p:spTree>
    <p:extLst>
      <p:ext uri="{BB962C8B-B14F-4D97-AF65-F5344CB8AC3E}">
        <p14:creationId xmlns:p14="http://schemas.microsoft.com/office/powerpoint/2010/main" val="2737910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p:txBody>
              <a:bodyPr>
                <a:normAutofit/>
              </a:bodyPr>
              <a:lstStyle/>
              <a:p>
                <a:r>
                  <a:rPr lang="en-US" dirty="0" smtClean="0"/>
                  <a:t>With respect to the supply functions, note that:</a:t>
                </a:r>
              </a:p>
              <a:p>
                <a:endParaRPr lang="en-US" dirty="0"/>
              </a:p>
              <a:p>
                <a:pPr lvl="1"/>
                <a:r>
                  <a:rPr lang="en-US" dirty="0" smtClean="0"/>
                  <a:t>The </a:t>
                </a:r>
                <a:r>
                  <a:rPr lang="en-US" dirty="0"/>
                  <a:t>production of both goods increases when there is an increase in available resources </a:t>
                </a:r>
                <a14:m>
                  <m:oMath xmlns:m="http://schemas.openxmlformats.org/officeDocument/2006/math">
                    <m:bar>
                      <m:barPr>
                        <m:pos m:val="top"/>
                        <m:ctrlPr>
                          <a:rPr lang="en-US" i="1">
                            <a:latin typeface="Cambria Math" panose="02040503050406030204" pitchFamily="18" charset="0"/>
                          </a:rPr>
                        </m:ctrlPr>
                      </m:barPr>
                      <m:e>
                        <m:r>
                          <a:rPr lang="pt-BR" i="1">
                            <a:latin typeface="Cambria Math" panose="02040503050406030204" pitchFamily="18" charset="0"/>
                          </a:rPr>
                          <m:t>𝑌</m:t>
                        </m:r>
                      </m:e>
                    </m:bar>
                  </m:oMath>
                </a14:m>
                <a:r>
                  <a:rPr lang="pt-BR" dirty="0"/>
                  <a:t> </a:t>
                </a:r>
                <a:endParaRPr lang="en-US" dirty="0" smtClean="0"/>
              </a:p>
              <a:p>
                <a:pPr lvl="1"/>
                <a:endParaRPr lang="en-US" dirty="0" smtClean="0"/>
              </a:p>
              <a:p>
                <a:pPr lvl="1"/>
                <a:r>
                  <a:rPr lang="en-US" dirty="0" smtClean="0"/>
                  <a:t>An </a:t>
                </a:r>
                <a:r>
                  <a:rPr lang="en-US" dirty="0"/>
                  <a:t>increase in productivity only in the tradable sector increases production only in this sector, while it reduces that in the </a:t>
                </a:r>
                <a:r>
                  <a:rPr lang="en-US" dirty="0" err="1" smtClean="0"/>
                  <a:t>nontradable</a:t>
                </a:r>
                <a:r>
                  <a:rPr lang="en-US" dirty="0" smtClean="0"/>
                  <a:t> </a:t>
                </a:r>
                <a:r>
                  <a:rPr lang="en-US" dirty="0"/>
                  <a:t>sector. </a:t>
                </a:r>
                <a:endParaRPr lang="en-US" dirty="0" smtClean="0"/>
              </a:p>
              <a:p>
                <a:pPr lvl="1"/>
                <a:endParaRPr lang="en-US" dirty="0" smtClean="0"/>
              </a:p>
              <a:p>
                <a:pPr lvl="1"/>
                <a:r>
                  <a:rPr lang="en-US" dirty="0" smtClean="0"/>
                  <a:t>A rise </a:t>
                </a:r>
                <a:r>
                  <a:rPr lang="en-US" dirty="0"/>
                  <a:t>in the price of </a:t>
                </a:r>
                <a:r>
                  <a:rPr lang="en-US" dirty="0" err="1" smtClean="0"/>
                  <a:t>nontradable</a:t>
                </a:r>
                <a:r>
                  <a:rPr lang="en-US" dirty="0" smtClean="0"/>
                  <a:t> </a:t>
                </a:r>
                <a:r>
                  <a:rPr lang="en-US" dirty="0"/>
                  <a:t>goods,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oMath>
                </a14:m>
                <a:r>
                  <a:rPr lang="en-US" dirty="0"/>
                  <a:t>, increases their supply, and reduces that of tradable goods.</a:t>
                </a:r>
              </a:p>
              <a:p>
                <a:endParaRPr lang="en-US" dirty="0"/>
              </a:p>
              <a:p>
                <a:endParaRPr lang="en-US" dirty="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blipFill rotWithShape="0">
                <a:blip r:embed="rId2"/>
                <a:stretch>
                  <a:fillRect t="-692" r="-580"/>
                </a:stretch>
              </a:blipFill>
            </p:spPr>
            <p:txBody>
              <a:bodyPr/>
              <a:lstStyle/>
              <a:p>
                <a:r>
                  <a:rPr lang="en-US">
                    <a:noFill/>
                  </a:rPr>
                  <a:t> </a:t>
                </a:r>
              </a:p>
            </p:txBody>
          </p:sp>
        </mc:Fallback>
      </mc:AlternateContent>
      <p:sp>
        <p:nvSpPr>
          <p:cNvPr id="2" name="Espace réservé du numéro de diapositive 1"/>
          <p:cNvSpPr>
            <a:spLocks noGrp="1"/>
          </p:cNvSpPr>
          <p:nvPr>
            <p:ph type="sldNum" sz="quarter" idx="12"/>
          </p:nvPr>
        </p:nvSpPr>
        <p:spPr/>
        <p:txBody>
          <a:bodyPr/>
          <a:lstStyle/>
          <a:p>
            <a:fld id="{D2D54FD4-E6A3-4A1F-8C5C-1619D1E75EAA}" type="slidenum">
              <a:rPr lang="pt-BR" smtClean="0"/>
              <a:t>20</a:t>
            </a:fld>
            <a:endParaRPr lang="pt-BR"/>
          </a:p>
        </p:txBody>
      </p:sp>
      <p:sp>
        <p:nvSpPr>
          <p:cNvPr id="4" name="Titre 3"/>
          <p:cNvSpPr>
            <a:spLocks noGrp="1"/>
          </p:cNvSpPr>
          <p:nvPr>
            <p:ph type="title"/>
          </p:nvPr>
        </p:nvSpPr>
        <p:spPr/>
        <p:txBody>
          <a:bodyPr/>
          <a:lstStyle/>
          <a:p>
            <a:r>
              <a:rPr lang="en-US" dirty="0" smtClean="0"/>
              <a:t>Production</a:t>
            </a:r>
            <a:endParaRPr lang="en-US" dirty="0"/>
          </a:p>
        </p:txBody>
      </p:sp>
    </p:spTree>
    <p:extLst>
      <p:ext uri="{BB962C8B-B14F-4D97-AF65-F5344CB8AC3E}">
        <p14:creationId xmlns:p14="http://schemas.microsoft.com/office/powerpoint/2010/main" val="1738918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Espace réservé du contenu 4"/>
              <p:cNvSpPr>
                <a:spLocks noGrp="1"/>
              </p:cNvSpPr>
              <p:nvPr>
                <p:ph idx="1"/>
              </p:nvPr>
            </p:nvSpPr>
            <p:spPr/>
            <p:txBody>
              <a:bodyPr>
                <a:normAutofit/>
              </a:bodyPr>
              <a:lstStyle/>
              <a:p>
                <a:endParaRPr lang="en-US" dirty="0" smtClean="0"/>
              </a:p>
              <a:p>
                <a:r>
                  <a:rPr lang="en-US" dirty="0" smtClean="0"/>
                  <a:t>Substituting optimal production into </a:t>
                </a:r>
                <a:r>
                  <a:rPr lang="en-US" dirty="0"/>
                  <a:t>the GDP </a:t>
                </a:r>
                <a:r>
                  <a:rPr lang="en-US" dirty="0" smtClean="0"/>
                  <a:t>equation, </a:t>
                </a:r>
                <a:r>
                  <a:rPr lang="en-US" dirty="0"/>
                  <a:t>we obtain the economy GDP: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𝑌</m:t>
                          </m:r>
                        </m:e>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sSub>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𝑇</m:t>
                                  </m:r>
                                </m:sub>
                                <m:sup>
                                  <m:f>
                                    <m:fPr>
                                      <m:ctrlPr>
                                        <a:rPr lang="en-US" i="1">
                                          <a:latin typeface="Cambria Math" panose="02040503050406030204" pitchFamily="18" charset="0"/>
                                        </a:rPr>
                                      </m:ctrlPr>
                                    </m:fPr>
                                    <m:num>
                                      <m:r>
                                        <a:rPr lang="fr-FR" i="1">
                                          <a:latin typeface="Cambria Math" panose="02040503050406030204" pitchFamily="18" charset="0"/>
                                        </a:rPr>
                                        <m:t>𝜌</m:t>
                                      </m:r>
                                    </m:num>
                                    <m:den>
                                      <m:r>
                                        <a:rPr lang="fr-FR" i="1">
                                          <a:latin typeface="Cambria Math" panose="02040503050406030204" pitchFamily="18" charset="0"/>
                                        </a:rPr>
                                        <m:t>𝜌</m:t>
                                      </m:r>
                                      <m:r>
                                        <a:rPr lang="en-US" i="1">
                                          <a:latin typeface="Cambria Math" panose="02040503050406030204" pitchFamily="18" charset="0"/>
                                        </a:rPr>
                                        <m:t>−1</m:t>
                                      </m:r>
                                    </m:den>
                                  </m:f>
                                </m:sup>
                              </m:sSubSup>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𝑇</m:t>
                                  </m:r>
                                </m:sub>
                              </m:sSub>
                              <m:sSup>
                                <m:sSupPr>
                                  <m:ctrlPr>
                                    <a:rPr lang="en-US" i="1">
                                      <a:latin typeface="Cambria Math" panose="02040503050406030204" pitchFamily="18" charset="0"/>
                                    </a:rPr>
                                  </m:ctrlPr>
                                </m:sSupPr>
                                <m:e>
                                  <m:r>
                                    <a:rPr lang="en-US" i="1">
                                      <a:latin typeface="Cambria Math" panose="02040503050406030204" pitchFamily="18" charset="0"/>
                                    </a:rPr>
                                    <m:t>)</m:t>
                                  </m:r>
                                </m:e>
                                <m:sup>
                                  <m:f>
                                    <m:fPr>
                                      <m:ctrlPr>
                                        <a:rPr lang="en-US" i="1">
                                          <a:latin typeface="Cambria Math" panose="02040503050406030204" pitchFamily="18" charset="0"/>
                                        </a:rPr>
                                      </m:ctrlPr>
                                    </m:fPr>
                                    <m:num>
                                      <m:r>
                                        <a:rPr lang="fr-FR" i="1">
                                          <a:latin typeface="Cambria Math" panose="02040503050406030204" pitchFamily="18" charset="0"/>
                                        </a:rPr>
                                        <m:t>𝜌</m:t>
                                      </m:r>
                                    </m:num>
                                    <m:den>
                                      <m:r>
                                        <a:rPr lang="fr-FR" i="1">
                                          <a:latin typeface="Cambria Math" panose="02040503050406030204" pitchFamily="18" charset="0"/>
                                        </a:rPr>
                                        <m:t>𝜌</m:t>
                                      </m:r>
                                      <m:r>
                                        <a:rPr lang="en-US" i="1">
                                          <a:latin typeface="Cambria Math" panose="02040503050406030204" pitchFamily="18" charset="0"/>
                                        </a:rPr>
                                        <m:t>−1</m:t>
                                      </m:r>
                                    </m:den>
                                  </m:f>
                                </m:sup>
                              </m:sSup>
                            </m:e>
                          </m:d>
                        </m:e>
                        <m:sup>
                          <m:f>
                            <m:fPr>
                              <m:ctrlPr>
                                <a:rPr lang="en-US" i="1">
                                  <a:latin typeface="Cambria Math" panose="02040503050406030204" pitchFamily="18" charset="0"/>
                                </a:rPr>
                              </m:ctrlPr>
                            </m:fPr>
                            <m:num>
                              <m:r>
                                <a:rPr lang="fr-FR" i="1">
                                  <a:latin typeface="Cambria Math" panose="02040503050406030204" pitchFamily="18" charset="0"/>
                                </a:rPr>
                                <m:t>𝜌</m:t>
                              </m:r>
                              <m:r>
                                <a:rPr lang="en-US" i="1">
                                  <a:latin typeface="Cambria Math" panose="02040503050406030204" pitchFamily="18" charset="0"/>
                                </a:rPr>
                                <m:t>−1</m:t>
                              </m:r>
                            </m:num>
                            <m:den>
                              <m:r>
                                <a:rPr lang="fr-FR" i="1">
                                  <a:latin typeface="Cambria Math" panose="02040503050406030204" pitchFamily="18" charset="0"/>
                                </a:rPr>
                                <m:t>𝜌</m:t>
                              </m:r>
                            </m:den>
                          </m:f>
                        </m:sup>
                      </m:sSup>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sSub>
                      <m:nary>
                        <m:naryPr>
                          <m:chr m:val="∏"/>
                          <m:limLoc m:val="subSup"/>
                          <m:supHide m:val="on"/>
                          <m:ctrlPr>
                            <a:rPr lang="en-US" i="1">
                              <a:latin typeface="Cambria Math" panose="02040503050406030204" pitchFamily="18" charset="0"/>
                            </a:rPr>
                          </m:ctrlPr>
                        </m:naryPr>
                        <m:sub/>
                        <m:sup/>
                        <m:e>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e>
                      </m:nary>
                    </m:oMath>
                  </m:oMathPara>
                </a14:m>
                <a:endParaRPr lang="en-US" dirty="0"/>
              </a:p>
              <a:p>
                <a:endParaRPr lang="en-US" dirty="0" smtClean="0"/>
              </a:p>
              <a:p>
                <a:r>
                  <a:rPr lang="en-US" dirty="0" smtClean="0"/>
                  <a:t>The </a:t>
                </a:r>
                <a:r>
                  <a:rPr lang="en-US" dirty="0"/>
                  <a:t>GDP </a:t>
                </a:r>
                <a:r>
                  <a:rPr lang="en-US" dirty="0" smtClean="0"/>
                  <a:t>determines </a:t>
                </a:r>
                <a:r>
                  <a:rPr lang="en-US" dirty="0"/>
                  <a:t>the income the consumer has to save or spend each period. </a:t>
                </a:r>
                <a:endParaRPr lang="en-US" dirty="0" smtClean="0"/>
              </a:p>
              <a:p>
                <a:endParaRPr lang="en-US" dirty="0"/>
              </a:p>
            </p:txBody>
          </p:sp>
        </mc:Choice>
        <mc:Fallback xmlns="">
          <p:sp>
            <p:nvSpPr>
              <p:cNvPr id="5" name="Espace réservé du contenu 4"/>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2" name="Espace réservé du numéro de diapositive 1"/>
          <p:cNvSpPr>
            <a:spLocks noGrp="1"/>
          </p:cNvSpPr>
          <p:nvPr>
            <p:ph type="sldNum" sz="quarter" idx="12"/>
          </p:nvPr>
        </p:nvSpPr>
        <p:spPr/>
        <p:txBody>
          <a:bodyPr/>
          <a:lstStyle/>
          <a:p>
            <a:fld id="{D2D54FD4-E6A3-4A1F-8C5C-1619D1E75EAA}" type="slidenum">
              <a:rPr lang="pt-BR" smtClean="0"/>
              <a:t>21</a:t>
            </a:fld>
            <a:endParaRPr lang="pt-BR"/>
          </a:p>
        </p:txBody>
      </p:sp>
      <p:sp>
        <p:nvSpPr>
          <p:cNvPr id="4" name="Titre 3"/>
          <p:cNvSpPr>
            <a:spLocks noGrp="1"/>
          </p:cNvSpPr>
          <p:nvPr>
            <p:ph type="title"/>
          </p:nvPr>
        </p:nvSpPr>
        <p:spPr/>
        <p:txBody>
          <a:bodyPr/>
          <a:lstStyle/>
          <a:p>
            <a:r>
              <a:rPr lang="en-US" dirty="0" smtClean="0"/>
              <a:t>Production</a:t>
            </a:r>
            <a:endParaRPr lang="en-US" dirty="0"/>
          </a:p>
        </p:txBody>
      </p:sp>
    </p:spTree>
    <p:extLst>
      <p:ext uri="{BB962C8B-B14F-4D97-AF65-F5344CB8AC3E}">
        <p14:creationId xmlns:p14="http://schemas.microsoft.com/office/powerpoint/2010/main" val="2388449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Now </a:t>
                </a:r>
                <a14:m>
                  <m:oMath xmlns:m="http://schemas.openxmlformats.org/officeDocument/2006/math">
                    <m:sSub>
                      <m:sSubPr>
                        <m:ctrlPr>
                          <a:rPr lang="en-US" i="1">
                            <a:latin typeface="Cambria Math" panose="02040503050406030204" pitchFamily="18" charset="0"/>
                          </a:rPr>
                        </m:ctrlPr>
                      </m:sSubPr>
                      <m:e>
                        <m:r>
                          <a:rPr lang="pt-BR" i="1">
                            <a:latin typeface="Cambria Math"/>
                          </a:rPr>
                          <m:t>𝐶</m:t>
                        </m:r>
                      </m:e>
                      <m:sub>
                        <m:r>
                          <a:rPr lang="pt-BR" i="1">
                            <a:latin typeface="Cambria Math"/>
                          </a:rPr>
                          <m:t>𝑡</m:t>
                        </m:r>
                      </m:sub>
                    </m:sSub>
                  </m:oMath>
                </a14:m>
                <a:r>
                  <a:rPr lang="en-US" dirty="0" smtClean="0"/>
                  <a:t> </a:t>
                </a:r>
                <a:r>
                  <a:rPr lang="en-US" dirty="0"/>
                  <a:t>corresponds to a consumption basket that includes the two types of goods in the economy.</a:t>
                </a:r>
              </a:p>
              <a:p>
                <a:endParaRPr lang="en-US" dirty="0" smtClean="0"/>
              </a:p>
              <a:p>
                <a:r>
                  <a:rPr lang="en-US" dirty="0" smtClean="0"/>
                  <a:t>To </a:t>
                </a:r>
                <a:r>
                  <a:rPr lang="en-US" dirty="0"/>
                  <a:t>simplify the analysis, suppose that function </a:t>
                </a:r>
                <a14:m>
                  <m:oMath xmlns:m="http://schemas.openxmlformats.org/officeDocument/2006/math">
                    <m:r>
                      <m:rPr>
                        <m:sty m:val="p"/>
                      </m:rPr>
                      <a:rPr lang="en-US">
                        <a:latin typeface="Cambria Math" panose="02040503050406030204" pitchFamily="18" charset="0"/>
                      </a:rPr>
                      <m:t>u</m:t>
                    </m:r>
                    <m:d>
                      <m:dPr>
                        <m:ctrlPr>
                          <a:rPr lang="en-US" i="1">
                            <a:latin typeface="Cambria Math" panose="02040503050406030204" pitchFamily="18" charset="0"/>
                          </a:rPr>
                        </m:ctrlPr>
                      </m:dPr>
                      <m:e>
                        <m:r>
                          <a:rPr lang="en-US">
                            <a:latin typeface="Cambria Math" panose="02040503050406030204" pitchFamily="18" charset="0"/>
                          </a:rPr>
                          <m:t>∙</m:t>
                        </m:r>
                      </m:e>
                    </m:d>
                  </m:oMath>
                </a14:m>
                <a:r>
                  <a:rPr lang="en-US" dirty="0"/>
                  <a:t> is a logarithmic function, i.e</a:t>
                </a:r>
                <a:r>
                  <a:rPr lang="en-US" dirty="0" smtClean="0"/>
                  <a:t>.: </a:t>
                </a:r>
                <a14:m>
                  <m:oMath xmlns:m="http://schemas.openxmlformats.org/officeDocument/2006/math">
                    <m:r>
                      <a:rPr lang="pt-BR" i="1">
                        <a:latin typeface="Cambria Math" panose="02040503050406030204" pitchFamily="18" charset="0"/>
                      </a:rPr>
                      <m:t>𝑢</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e>
                    </m:d>
                    <m:r>
                      <a:rPr lang="pt-BR" i="1">
                        <a:latin typeface="Cambria Math" panose="02040503050406030204" pitchFamily="18" charset="0"/>
                      </a:rPr>
                      <m:t>=</m:t>
                    </m:r>
                    <m:r>
                      <m:rPr>
                        <m:sty m:val="p"/>
                      </m:rPr>
                      <a:rPr lang="pt-BR">
                        <a:latin typeface="Cambria Math" panose="02040503050406030204" pitchFamily="18" charset="0"/>
                      </a:rPr>
                      <m:t>ln</m:t>
                    </m:r>
                    <m:r>
                      <a:rPr lang="pt-BR" i="1">
                        <a:latin typeface="Cambria Math"/>
                      </a:rPr>
                      <m:t>(</m:t>
                    </m:r>
                    <m:sSub>
                      <m:sSubPr>
                        <m:ctrlPr>
                          <a:rPr lang="en-US" i="1">
                            <a:latin typeface="Cambria Math" panose="02040503050406030204" pitchFamily="18" charset="0"/>
                          </a:rPr>
                        </m:ctrlPr>
                      </m:sSubPr>
                      <m:e>
                        <m:r>
                          <a:rPr lang="pt-BR" i="1">
                            <a:latin typeface="Cambria Math"/>
                          </a:rPr>
                          <m:t>𝐶</m:t>
                        </m:r>
                      </m:e>
                      <m:sub>
                        <m:r>
                          <a:rPr lang="pt-BR" i="1">
                            <a:latin typeface="Cambria Math"/>
                          </a:rPr>
                          <m:t>𝑡</m:t>
                        </m:r>
                      </m:sub>
                    </m:sSub>
                    <m:r>
                      <a:rPr lang="pt-BR" i="1">
                        <a:latin typeface="Cambria Math"/>
                      </a:rPr>
                      <m:t>)</m:t>
                    </m:r>
                  </m:oMath>
                </a14:m>
                <a:r>
                  <a:rPr lang="en-US" dirty="0"/>
                  <a:t> </a:t>
                </a:r>
              </a:p>
              <a:p>
                <a:endParaRPr lang="en-US" dirty="0" smtClean="0"/>
              </a:p>
              <a:p>
                <a:r>
                  <a:rPr lang="en-US" dirty="0" smtClean="0"/>
                  <a:t>such </a:t>
                </a:r>
                <a:r>
                  <a:rPr lang="en-US" dirty="0"/>
                  <a:t>that the utility function is: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𝑖</m:t>
                          </m:r>
                        </m:sub>
                      </m:sSub>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e>
                      </m:func>
                      <m:r>
                        <a:rPr lang="en-US" i="1">
                          <a:latin typeface="Cambria Math" panose="02040503050406030204" pitchFamily="18" charset="0"/>
                        </a:rPr>
                        <m:t>+</m:t>
                      </m:r>
                      <m:r>
                        <a:rPr lang="en-US" i="1">
                          <a:latin typeface="Cambria Math" panose="02040503050406030204" pitchFamily="18" charset="0"/>
                        </a:rPr>
                        <m:t>𝛽</m:t>
                      </m:r>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e>
                      </m:func>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r="-166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22</a:t>
            </a:fld>
            <a:endParaRPr lang="pt-BR"/>
          </a:p>
        </p:txBody>
      </p:sp>
      <p:sp>
        <p:nvSpPr>
          <p:cNvPr id="4" name="Titre 3"/>
          <p:cNvSpPr>
            <a:spLocks noGrp="1"/>
          </p:cNvSpPr>
          <p:nvPr>
            <p:ph type="title"/>
          </p:nvPr>
        </p:nvSpPr>
        <p:spPr/>
        <p:txBody>
          <a:bodyPr/>
          <a:lstStyle/>
          <a:p>
            <a:r>
              <a:rPr lang="en-US" dirty="0" smtClean="0"/>
              <a:t>Consumption</a:t>
            </a:r>
            <a:endParaRPr lang="en-US" dirty="0"/>
          </a:p>
        </p:txBody>
      </p:sp>
    </p:spTree>
    <p:extLst>
      <p:ext uri="{BB962C8B-B14F-4D97-AF65-F5344CB8AC3E}">
        <p14:creationId xmlns:p14="http://schemas.microsoft.com/office/powerpoint/2010/main" val="2404906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The composition of the consumption basket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oMath>
                </a14:m>
                <a:r>
                  <a:rPr lang="en-US" dirty="0"/>
                  <a:t> reflects consumer preferences in relation to the two types of goods, and we assume that they are represented by a Cobb-Douglas function</a:t>
                </a:r>
                <a:r>
                  <a:rPr lang="en-US" dirty="0" smtClean="0"/>
                  <a:t>:</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pt-BR" i="1">
                              <a:latin typeface="Cambria Math" panose="02040503050406030204" pitchFamily="18" charset="0"/>
                            </a:rPr>
                            <m:t>𝐶</m:t>
                          </m:r>
                        </m:e>
                        <m:sub>
                          <m:r>
                            <a:rPr lang="pt-BR" i="1">
                              <a:latin typeface="Cambria Math" panose="02040503050406030204" pitchFamily="18" charset="0"/>
                            </a:rPr>
                            <m:t>𝑇𝑡</m:t>
                          </m:r>
                        </m:sub>
                        <m:sup>
                          <m:r>
                            <a:rPr lang="en-US" i="1">
                              <a:latin typeface="Cambria Math" panose="02040503050406030204" pitchFamily="18" charset="0"/>
                            </a:rPr>
                            <m:t>1−</m:t>
                          </m:r>
                          <m:r>
                            <a:rPr lang="pt-BR" i="1">
                              <a:latin typeface="Cambria Math" panose="02040503050406030204" pitchFamily="18" charset="0"/>
                            </a:rPr>
                            <m:t>𝛼</m:t>
                          </m:r>
                        </m:sup>
                      </m:sSubSup>
                      <m:sSubSup>
                        <m:sSubSupPr>
                          <m:ctrlPr>
                            <a:rPr lang="en-US" i="1">
                              <a:latin typeface="Cambria Math" panose="02040503050406030204" pitchFamily="18" charset="0"/>
                            </a:rPr>
                          </m:ctrlPr>
                        </m:sSubSupPr>
                        <m:e>
                          <m:r>
                            <a:rPr lang="pt-BR" i="1">
                              <a:latin typeface="Cambria Math" panose="02040503050406030204" pitchFamily="18" charset="0"/>
                            </a:rPr>
                            <m:t>𝐶</m:t>
                          </m:r>
                        </m:e>
                        <m:sub>
                          <m:r>
                            <a:rPr lang="pt-BR" i="1">
                              <a:latin typeface="Cambria Math" panose="02040503050406030204" pitchFamily="18" charset="0"/>
                            </a:rPr>
                            <m:t>𝑁𝑡</m:t>
                          </m:r>
                        </m:sub>
                        <m:sup>
                          <m:r>
                            <a:rPr lang="pt-BR" i="1">
                              <a:latin typeface="Cambria Math" panose="02040503050406030204" pitchFamily="18" charset="0"/>
                            </a:rPr>
                            <m:t>𝛼</m:t>
                          </m:r>
                        </m:sup>
                      </m:sSubSup>
                    </m:oMath>
                  </m:oMathPara>
                </a14:m>
                <a:endParaRPr lang="en-US" dirty="0"/>
              </a:p>
              <a:p>
                <a:pPr lvl="1"/>
                <a:endParaRPr lang="en-US" dirty="0" smtClean="0"/>
              </a:p>
              <a:p>
                <a:pPr lvl="1"/>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oMath>
                </a14:m>
                <a:r>
                  <a:rPr lang="pt-BR" dirty="0"/>
                  <a:t> </a:t>
                </a:r>
                <a:r>
                  <a:rPr lang="en-US" dirty="0"/>
                  <a:t>and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𝑁𝑡</m:t>
                        </m:r>
                      </m:sub>
                    </m:sSub>
                  </m:oMath>
                </a14:m>
                <a:r>
                  <a:rPr lang="en-US" dirty="0" smtClean="0"/>
                  <a:t>:</a:t>
                </a:r>
                <a:r>
                  <a:rPr lang="en-US" dirty="0"/>
                  <a:t> </a:t>
                </a:r>
                <a:r>
                  <a:rPr lang="en-US" dirty="0" smtClean="0"/>
                  <a:t>consumed </a:t>
                </a:r>
                <a:r>
                  <a:rPr lang="en-US" dirty="0"/>
                  <a:t>quantities of </a:t>
                </a:r>
                <a:r>
                  <a:rPr lang="en-US" dirty="0" smtClean="0"/>
                  <a:t>tradables </a:t>
                </a:r>
                <a:r>
                  <a:rPr lang="en-US" dirty="0"/>
                  <a:t>and </a:t>
                </a:r>
                <a:r>
                  <a:rPr lang="en-US" dirty="0" err="1" smtClean="0"/>
                  <a:t>nontradables</a:t>
                </a:r>
                <a:endParaRPr lang="en-US" dirty="0" smtClean="0"/>
              </a:p>
              <a:p>
                <a:pPr lvl="1"/>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0.1</m:t>
                        </m:r>
                      </m:e>
                    </m:d>
                  </m:oMath>
                </a14:m>
                <a:r>
                  <a:rPr lang="en-US" dirty="0" smtClean="0"/>
                  <a:t>:</a:t>
                </a:r>
                <a:r>
                  <a:rPr lang="en-US" dirty="0"/>
                  <a:t> </a:t>
                </a:r>
                <a:r>
                  <a:rPr lang="en-US" dirty="0" smtClean="0"/>
                  <a:t>a parameter that determines </a:t>
                </a:r>
                <a:r>
                  <a:rPr lang="en-US" dirty="0"/>
                  <a:t>the share of expenditures spent on </a:t>
                </a:r>
                <a:r>
                  <a:rPr lang="en-US" dirty="0" err="1" smtClean="0"/>
                  <a:t>nontradable</a:t>
                </a:r>
                <a:r>
                  <a:rPr lang="en-US" dirty="0" smtClean="0"/>
                  <a:t> goods</a:t>
                </a:r>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23</a:t>
            </a:fld>
            <a:endParaRPr lang="pt-BR"/>
          </a:p>
        </p:txBody>
      </p:sp>
      <p:sp>
        <p:nvSpPr>
          <p:cNvPr id="4" name="Titre 3"/>
          <p:cNvSpPr>
            <a:spLocks noGrp="1"/>
          </p:cNvSpPr>
          <p:nvPr>
            <p:ph type="title"/>
          </p:nvPr>
        </p:nvSpPr>
        <p:spPr/>
        <p:txBody>
          <a:bodyPr/>
          <a:lstStyle/>
          <a:p>
            <a:r>
              <a:rPr lang="en-US" dirty="0" smtClean="0"/>
              <a:t>Consumption</a:t>
            </a:r>
            <a:endParaRPr lang="en-US" dirty="0"/>
          </a:p>
        </p:txBody>
      </p:sp>
    </p:spTree>
    <p:extLst>
      <p:ext uri="{BB962C8B-B14F-4D97-AF65-F5344CB8AC3E}">
        <p14:creationId xmlns:p14="http://schemas.microsoft.com/office/powerpoint/2010/main" val="2810227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a:t>The consumer budget constraint is given by:</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oMath>
                  </m:oMathPara>
                </a14:m>
                <a:endParaRPr lang="en-US" dirty="0"/>
              </a:p>
              <a:p>
                <a:endParaRPr lang="en-US" dirty="0"/>
              </a:p>
              <a:p>
                <a:pPr lvl="1"/>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𝑡</m:t>
                        </m:r>
                      </m:sub>
                    </m:sSub>
                  </m:oMath>
                </a14:m>
                <a:r>
                  <a:rPr lang="pt-BR" dirty="0" smtClean="0"/>
                  <a:t>:</a:t>
                </a:r>
                <a:r>
                  <a:rPr lang="pt-BR" dirty="0"/>
                  <a:t> </a:t>
                </a:r>
                <a:r>
                  <a:rPr lang="en-US" dirty="0" smtClean="0"/>
                  <a:t>price </a:t>
                </a:r>
                <a:r>
                  <a:rPr lang="en-US" dirty="0"/>
                  <a:t>of one unit of consumption </a:t>
                </a:r>
                <a:r>
                  <a:rPr lang="en-US" dirty="0" smtClean="0"/>
                  <a:t>basket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oMath>
                </a14:m>
                <a:r>
                  <a:rPr lang="en-US" dirty="0" smtClean="0"/>
                  <a:t>, </a:t>
                </a:r>
                <a:r>
                  <a:rPr lang="en-US" dirty="0"/>
                  <a:t>that is, </a:t>
                </a:r>
                <a:r>
                  <a:rPr lang="en-US" dirty="0" smtClean="0"/>
                  <a:t>the </a:t>
                </a:r>
                <a:r>
                  <a:rPr lang="en-US" dirty="0"/>
                  <a:t>consumer price </a:t>
                </a:r>
                <a:r>
                  <a:rPr lang="en-US" dirty="0" smtClean="0"/>
                  <a:t>index</a:t>
                </a:r>
              </a:p>
              <a:p>
                <a:pPr lvl="1"/>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oMath>
                </a14:m>
                <a:r>
                  <a:rPr lang="en-US" dirty="0" smtClean="0"/>
                  <a:t>:</a:t>
                </a:r>
                <a:r>
                  <a:rPr lang="en-US" dirty="0"/>
                  <a:t> </a:t>
                </a:r>
                <a:r>
                  <a:rPr lang="en-US" dirty="0" smtClean="0"/>
                  <a:t>international </a:t>
                </a:r>
                <a:r>
                  <a:rPr lang="en-US" dirty="0"/>
                  <a:t>interest rate </a:t>
                </a:r>
                <a:endParaRPr lang="en-US" dirty="0" smtClean="0"/>
              </a:p>
              <a:p>
                <a:pPr lvl="1"/>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𝑡</m:t>
                        </m:r>
                      </m:sub>
                    </m:sSub>
                  </m:oMath>
                </a14:m>
                <a:r>
                  <a:rPr lang="pt-BR" dirty="0" smtClean="0"/>
                  <a:t>:</a:t>
                </a:r>
                <a:r>
                  <a:rPr lang="pt-BR" dirty="0"/>
                  <a:t> </a:t>
                </a:r>
                <a:r>
                  <a:rPr lang="en-US" dirty="0" smtClean="0"/>
                  <a:t>income, </a:t>
                </a:r>
                <a:r>
                  <a:rPr lang="en-US" dirty="0"/>
                  <a:t>which corresponds to the </a:t>
                </a:r>
                <a:r>
                  <a:rPr lang="en-US" dirty="0" smtClean="0"/>
                  <a:t>GDP. </a:t>
                </a:r>
              </a:p>
              <a:p>
                <a:pPr lvl="2"/>
                <a:endParaRPr lang="en-US" dirty="0"/>
              </a:p>
              <a:p>
                <a:r>
                  <a:rPr lang="en-US" dirty="0" smtClean="0"/>
                  <a:t>The </a:t>
                </a:r>
                <a:r>
                  <a:rPr lang="en-US" dirty="0"/>
                  <a:t>price index can change from one period to another: only one of the goods can be used as </a:t>
                </a:r>
                <a:r>
                  <a:rPr lang="en-US" dirty="0" err="1"/>
                  <a:t>numeraire</a:t>
                </a:r>
                <a:r>
                  <a:rPr lang="en-US" dirty="0"/>
                  <a:t> (in this case, the </a:t>
                </a:r>
                <a:r>
                  <a:rPr lang="en-US" dirty="0" err="1"/>
                  <a:t>numeraire</a:t>
                </a:r>
                <a:r>
                  <a:rPr lang="en-US" dirty="0"/>
                  <a:t> is the tradable good), while the price of the other good can change over time</a:t>
                </a:r>
                <a:r>
                  <a:rPr lang="en-US" dirty="0" smtClean="0"/>
                  <a: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24</a:t>
            </a:fld>
            <a:endParaRPr lang="pt-BR"/>
          </a:p>
        </p:txBody>
      </p:sp>
      <p:sp>
        <p:nvSpPr>
          <p:cNvPr id="4" name="Titre 3"/>
          <p:cNvSpPr>
            <a:spLocks noGrp="1"/>
          </p:cNvSpPr>
          <p:nvPr>
            <p:ph type="title"/>
          </p:nvPr>
        </p:nvSpPr>
        <p:spPr/>
        <p:txBody>
          <a:bodyPr/>
          <a:lstStyle/>
          <a:p>
            <a:r>
              <a:rPr lang="en-US" dirty="0" smtClean="0"/>
              <a:t>Consumer Budget Constraint</a:t>
            </a:r>
            <a:endParaRPr lang="en-US" dirty="0"/>
          </a:p>
        </p:txBody>
      </p:sp>
    </p:spTree>
    <p:extLst>
      <p:ext uri="{BB962C8B-B14F-4D97-AF65-F5344CB8AC3E}">
        <p14:creationId xmlns:p14="http://schemas.microsoft.com/office/powerpoint/2010/main" val="2819081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With a </a:t>
            </a:r>
            <a:r>
              <a:rPr lang="en-US" dirty="0"/>
              <a:t>utility function that is separable in </a:t>
            </a:r>
            <a:r>
              <a:rPr lang="en-US" dirty="0" smtClean="0"/>
              <a:t>time, the </a:t>
            </a:r>
            <a:r>
              <a:rPr lang="en-US" dirty="0"/>
              <a:t>allocation of expenditures between the two goods does not affect the decision for intertemporal allocation of consumption. </a:t>
            </a:r>
            <a:endParaRPr lang="en-US" dirty="0" smtClean="0"/>
          </a:p>
          <a:p>
            <a:endParaRPr lang="en-US" dirty="0"/>
          </a:p>
          <a:p>
            <a:r>
              <a:rPr lang="en-US" dirty="0" smtClean="0"/>
              <a:t>This </a:t>
            </a:r>
            <a:r>
              <a:rPr lang="en-US" dirty="0"/>
              <a:t>property is very convenient, for it allows us to separate the decision to consume into two decisions: </a:t>
            </a:r>
            <a:endParaRPr lang="en-US" dirty="0" smtClean="0"/>
          </a:p>
          <a:p>
            <a:pPr lvl="1"/>
            <a:endParaRPr lang="en-US" dirty="0" smtClean="0"/>
          </a:p>
          <a:p>
            <a:pPr marL="708660" lvl="1" indent="-342900">
              <a:buFont typeface="+mj-lt"/>
              <a:buAutoNum type="arabicParenR"/>
            </a:pPr>
            <a:r>
              <a:rPr lang="en-US" dirty="0" smtClean="0"/>
              <a:t>How </a:t>
            </a:r>
            <a:r>
              <a:rPr lang="en-US" dirty="0"/>
              <a:t>to allocate consumption between the two periods, and </a:t>
            </a:r>
            <a:endParaRPr lang="en-US" dirty="0" smtClean="0"/>
          </a:p>
          <a:p>
            <a:pPr marL="708660" lvl="1" indent="-342900">
              <a:buFont typeface="+mj-lt"/>
              <a:buAutoNum type="arabicParenR"/>
            </a:pPr>
            <a:endParaRPr lang="en-US" dirty="0"/>
          </a:p>
          <a:p>
            <a:pPr marL="708660" lvl="1" indent="-342900">
              <a:buFont typeface="+mj-lt"/>
              <a:buAutoNum type="arabicParenR"/>
            </a:pPr>
            <a:r>
              <a:rPr lang="en-US" dirty="0" smtClean="0"/>
              <a:t>How </a:t>
            </a:r>
            <a:r>
              <a:rPr lang="en-US" dirty="0"/>
              <a:t>to allocate total consumption for the period between the two goods.</a:t>
            </a:r>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25</a:t>
            </a:fld>
            <a:endParaRPr lang="pt-BR"/>
          </a:p>
        </p:txBody>
      </p:sp>
      <p:sp>
        <p:nvSpPr>
          <p:cNvPr id="4" name="Titre 3"/>
          <p:cNvSpPr>
            <a:spLocks noGrp="1"/>
          </p:cNvSpPr>
          <p:nvPr>
            <p:ph type="title"/>
          </p:nvPr>
        </p:nvSpPr>
        <p:spPr/>
        <p:txBody>
          <a:bodyPr/>
          <a:lstStyle/>
          <a:p>
            <a:r>
              <a:rPr lang="en-US" dirty="0" smtClean="0"/>
              <a:t>Consumer Problem</a:t>
            </a:r>
            <a:endParaRPr lang="en-US" dirty="0"/>
          </a:p>
        </p:txBody>
      </p:sp>
    </p:spTree>
    <p:extLst>
      <p:ext uri="{BB962C8B-B14F-4D97-AF65-F5344CB8AC3E}">
        <p14:creationId xmlns:p14="http://schemas.microsoft.com/office/powerpoint/2010/main" val="868273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smtClean="0"/>
                  <a:t>Optimum choice: the </a:t>
                </a:r>
                <a:r>
                  <a:rPr lang="en-US" dirty="0"/>
                  <a:t>marginal rate of substitution across periods is equal to the relative price</a:t>
                </a:r>
                <a:r>
                  <a:rPr lang="en-US" dirty="0" smtClean="0"/>
                  <a:t>, </a:t>
                </a:r>
                <a:r>
                  <a:rPr lang="en-US" dirty="0"/>
                  <a:t>which, under the new assumptions, becomes: </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num>
                        <m:den>
                          <m:r>
                            <a:rPr lang="en-US" i="1">
                              <a:latin typeface="Cambria Math" panose="02040503050406030204" pitchFamily="18" charset="0"/>
                            </a:rPr>
                            <m:t>𝛽</m:t>
                          </m:r>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oMath>
                  </m:oMathPara>
                </a14:m>
                <a:endParaRPr lang="en-US" dirty="0"/>
              </a:p>
              <a:p>
                <a:endParaRPr lang="en-US" dirty="0"/>
              </a:p>
              <a:p>
                <a:r>
                  <a:rPr lang="en-US" dirty="0" smtClean="0"/>
                  <a:t>With </a:t>
                </a:r>
                <a:r>
                  <a:rPr lang="en-US" dirty="0"/>
                  <a:t>this equation and the budget </a:t>
                </a:r>
                <a:r>
                  <a:rPr lang="en-US" dirty="0" smtClean="0"/>
                  <a:t>constraint, </a:t>
                </a:r>
                <a:r>
                  <a:rPr lang="en-US" dirty="0"/>
                  <a:t>we obtain consumption for each </a:t>
                </a:r>
                <a:r>
                  <a:rPr lang="en-US" dirty="0" smtClean="0"/>
                  <a:t>period:</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1</m:t>
                          </m:r>
                        </m:sub>
                      </m:sSub>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2</m:t>
                          </m:r>
                        </m:sub>
                      </m:sSub>
                      <m:r>
                        <a:rPr lang="pt-BR"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1</m:t>
                          </m:r>
                        </m:num>
                        <m:den>
                          <m:r>
                            <a:rPr lang="pt-BR" i="1">
                              <a:latin typeface="Cambria Math" panose="02040503050406030204" pitchFamily="18" charset="0"/>
                            </a:rPr>
                            <m:t>1+</m:t>
                          </m:r>
                          <m:r>
                            <a:rPr lang="pt-BR" i="1">
                              <a:latin typeface="Cambria Math" panose="02040503050406030204" pitchFamily="18" charset="0"/>
                            </a:rPr>
                            <m:t>𝛽</m:t>
                          </m:r>
                        </m:den>
                      </m:f>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1</m:t>
                              </m:r>
                            </m:sub>
                          </m:sSub>
                          <m:r>
                            <a:rPr lang="pt-BR"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2</m:t>
                                  </m:r>
                                </m:sub>
                              </m:sSub>
                            </m:num>
                            <m:den>
                              <m:r>
                                <a:rPr lang="pt-BR" i="1">
                                  <a:latin typeface="Cambria Math" panose="02040503050406030204" pitchFamily="18" charset="0"/>
                                </a:rPr>
                                <m:t>1+</m:t>
                              </m:r>
                              <m:sSup>
                                <m:sSupPr>
                                  <m:ctrlPr>
                                    <a:rPr lang="en-US"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den>
                          </m:f>
                        </m:e>
                      </m:d>
                    </m:oMath>
                  </m:oMathPara>
                </a14:m>
                <a:endParaRPr lang="en-US" dirty="0" smtClean="0"/>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fr-FR" i="1">
                              <a:latin typeface="Cambria Math" panose="02040503050406030204" pitchFamily="18" charset="0"/>
                            </a:rPr>
                            <m:t>𝑃</m:t>
                          </m:r>
                        </m:e>
                        <m:sub>
                          <m:r>
                            <a:rPr lang="fr-FR" i="1">
                              <a:latin typeface="Cambria Math" panose="02040503050406030204" pitchFamily="18" charset="0"/>
                            </a:rPr>
                            <m:t>2</m:t>
                          </m:r>
                        </m:sub>
                      </m:sSub>
                      <m:sSub>
                        <m:sSubPr>
                          <m:ctrlPr>
                            <a:rPr lang="en-US"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2</m:t>
                          </m:r>
                        </m:sub>
                      </m:sSub>
                      <m:r>
                        <a:rPr lang="fr-FR" i="1">
                          <a:latin typeface="Cambria Math" panose="02040503050406030204" pitchFamily="18" charset="0"/>
                        </a:rPr>
                        <m:t>=</m:t>
                      </m:r>
                      <m:f>
                        <m:fPr>
                          <m:ctrlPr>
                            <a:rPr lang="en-US" i="1">
                              <a:latin typeface="Cambria Math" panose="02040503050406030204" pitchFamily="18" charset="0"/>
                            </a:rPr>
                          </m:ctrlPr>
                        </m:fPr>
                        <m:num>
                          <m:r>
                            <a:rPr lang="fr-FR"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i</m:t>
                              </m:r>
                            </m:e>
                            <m:sup>
                              <m:r>
                                <a:rPr lang="fr-FR" i="1">
                                  <a:latin typeface="Cambria Math" panose="02040503050406030204" pitchFamily="18" charset="0"/>
                                </a:rPr>
                                <m:t>∗</m:t>
                              </m:r>
                            </m:sup>
                          </m:sSup>
                          <m:r>
                            <a:rPr lang="fr-FR" i="1">
                              <a:latin typeface="Cambria Math" panose="02040503050406030204" pitchFamily="18" charset="0"/>
                            </a:rPr>
                            <m:t>)</m:t>
                          </m:r>
                          <m:r>
                            <a:rPr lang="fr-FR" i="1">
                              <a:latin typeface="Cambria Math" panose="02040503050406030204" pitchFamily="18" charset="0"/>
                            </a:rPr>
                            <m:t>𝛽</m:t>
                          </m:r>
                        </m:num>
                        <m:den>
                          <m:r>
                            <a:rPr lang="fr-FR" i="1">
                              <a:latin typeface="Cambria Math" panose="02040503050406030204" pitchFamily="18" charset="0"/>
                            </a:rPr>
                            <m:t>1+</m:t>
                          </m:r>
                          <m:r>
                            <a:rPr lang="fr-FR" i="1">
                              <a:latin typeface="Cambria Math" panose="02040503050406030204" pitchFamily="18" charset="0"/>
                            </a:rPr>
                            <m:t>𝛽</m:t>
                          </m:r>
                        </m:den>
                      </m:f>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fr-FR" i="1">
                                  <a:latin typeface="Cambria Math" panose="02040503050406030204" pitchFamily="18" charset="0"/>
                                </a:rPr>
                                <m:t>𝑌</m:t>
                              </m:r>
                            </m:e>
                            <m:sub>
                              <m:r>
                                <a:rPr lang="fr-FR" i="1">
                                  <a:latin typeface="Cambria Math" panose="02040503050406030204" pitchFamily="18" charset="0"/>
                                </a:rPr>
                                <m:t>1</m:t>
                              </m:r>
                            </m:sub>
                          </m:sSub>
                          <m:r>
                            <a:rPr lang="fr-FR"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fr-FR" i="1">
                                      <a:latin typeface="Cambria Math" panose="02040503050406030204" pitchFamily="18" charset="0"/>
                                    </a:rPr>
                                    <m:t>𝑌</m:t>
                                  </m:r>
                                </m:e>
                                <m:sub>
                                  <m:r>
                                    <a:rPr lang="fr-FR" i="1">
                                      <a:latin typeface="Cambria Math" panose="02040503050406030204" pitchFamily="18" charset="0"/>
                                    </a:rPr>
                                    <m:t>2</m:t>
                                  </m:r>
                                </m:sub>
                              </m:sSub>
                            </m:num>
                            <m:den>
                              <m:r>
                                <a:rPr lang="fr-FR" i="1">
                                  <a:latin typeface="Cambria Math" panose="02040503050406030204" pitchFamily="18" charset="0"/>
                                </a:rPr>
                                <m:t>1+</m:t>
                              </m:r>
                              <m:sSup>
                                <m:sSupPr>
                                  <m:ctrlPr>
                                    <a:rPr lang="en-US" i="1">
                                      <a:latin typeface="Cambria Math" panose="02040503050406030204" pitchFamily="18" charset="0"/>
                                    </a:rPr>
                                  </m:ctrlPr>
                                </m:sSupPr>
                                <m:e>
                                  <m:r>
                                    <m:rPr>
                                      <m:sty m:val="p"/>
                                    </m:rPr>
                                    <a:rPr lang="fr-FR">
                                      <a:latin typeface="Cambria Math" panose="02040503050406030204" pitchFamily="18" charset="0"/>
                                    </a:rPr>
                                    <m:t>i</m:t>
                                  </m:r>
                                </m:e>
                                <m:sup>
                                  <m:r>
                                    <a:rPr lang="fr-FR" i="1">
                                      <a:latin typeface="Cambria Math" panose="02040503050406030204" pitchFamily="18" charset="0"/>
                                    </a:rPr>
                                    <m:t>∗</m:t>
                                  </m:r>
                                </m:sup>
                              </m:sSup>
                            </m:den>
                          </m:f>
                        </m:e>
                      </m:d>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t="-2075"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26</a:t>
            </a:fld>
            <a:endParaRPr lang="pt-BR"/>
          </a:p>
        </p:txBody>
      </p:sp>
      <p:sp>
        <p:nvSpPr>
          <p:cNvPr id="4" name="Titre 3"/>
          <p:cNvSpPr>
            <a:spLocks noGrp="1"/>
          </p:cNvSpPr>
          <p:nvPr>
            <p:ph type="title"/>
          </p:nvPr>
        </p:nvSpPr>
        <p:spPr/>
        <p:txBody>
          <a:bodyPr/>
          <a:lstStyle/>
          <a:p>
            <a:r>
              <a:rPr lang="en-US" dirty="0"/>
              <a:t>Intertemporal Consumption Allocation</a:t>
            </a:r>
          </a:p>
        </p:txBody>
      </p:sp>
    </p:spTree>
    <p:extLst>
      <p:ext uri="{BB962C8B-B14F-4D97-AF65-F5344CB8AC3E}">
        <p14:creationId xmlns:p14="http://schemas.microsoft.com/office/powerpoint/2010/main" val="3462852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endParaRPr lang="en-US" dirty="0" smtClean="0"/>
              </a:p>
              <a:p>
                <a:endParaRPr lang="en-US" dirty="0"/>
              </a:p>
              <a:p>
                <a:r>
                  <a:rPr lang="en-US" dirty="0" smtClean="0"/>
                  <a:t>We </a:t>
                </a:r>
                <a:r>
                  <a:rPr lang="en-US" dirty="0"/>
                  <a:t>have total expenditures smoothing when</a:t>
                </a:r>
                <a14:m>
                  <m:oMath xmlns:m="http://schemas.openxmlformats.org/officeDocument/2006/math">
                    <m:r>
                      <a:rPr lang="en-US" i="1">
                        <a:latin typeface="Cambria Math" panose="02040503050406030204" pitchFamily="18" charset="0"/>
                      </a:rPr>
                      <m:t> </m:t>
                    </m:r>
                    <m:r>
                      <a:rPr lang="pt-BR" i="1">
                        <a:latin typeface="Cambria Math" panose="02040503050406030204" pitchFamily="18" charset="0"/>
                      </a:rPr>
                      <m:t>𝛽</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r>
                      <a:rPr lang="en-US" i="1">
                        <a:latin typeface="Cambria Math" panose="02040503050406030204" pitchFamily="18" charset="0"/>
                      </a:rPr>
                      <m:t>=1</m:t>
                    </m:r>
                  </m:oMath>
                </a14:m>
                <a:r>
                  <a:rPr lang="en-US" dirty="0"/>
                  <a:t>. </a:t>
                </a:r>
                <a:endParaRPr lang="en-US" dirty="0" smtClean="0"/>
              </a:p>
              <a:p>
                <a:endParaRPr lang="en-US" dirty="0"/>
              </a:p>
              <a:p>
                <a:r>
                  <a:rPr lang="en-US" dirty="0" smtClean="0"/>
                  <a:t>In </a:t>
                </a:r>
                <a:r>
                  <a:rPr lang="en-US" dirty="0"/>
                  <a:t>this </a:t>
                </a:r>
                <a:r>
                  <a:rPr lang="en-US" dirty="0" smtClean="0"/>
                  <a:t>case:</a:t>
                </a:r>
                <a:r>
                  <a:rPr lang="en-US" baseline="30000" dirty="0" smtClean="0"/>
                  <a:t> </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𝑃</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pt-BR"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𝑃</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pt-BR"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oMath>
                  </m:oMathPara>
                </a14:m>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27</a:t>
            </a:fld>
            <a:endParaRPr lang="pt-BR"/>
          </a:p>
        </p:txBody>
      </p:sp>
      <p:sp>
        <p:nvSpPr>
          <p:cNvPr id="4" name="Titre 3"/>
          <p:cNvSpPr>
            <a:spLocks noGrp="1"/>
          </p:cNvSpPr>
          <p:nvPr>
            <p:ph type="title"/>
          </p:nvPr>
        </p:nvSpPr>
        <p:spPr/>
        <p:txBody>
          <a:bodyPr/>
          <a:lstStyle/>
          <a:p>
            <a:r>
              <a:rPr lang="en-US" dirty="0" smtClean="0"/>
              <a:t>Expenditure Smoothing</a:t>
            </a:r>
            <a:endParaRPr lang="en-US" dirty="0"/>
          </a:p>
        </p:txBody>
      </p:sp>
    </p:spTree>
    <p:extLst>
      <p:ext uri="{BB962C8B-B14F-4D97-AF65-F5344CB8AC3E}">
        <p14:creationId xmlns:p14="http://schemas.microsoft.com/office/powerpoint/2010/main" val="2842861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From the national accounts, we have that:</a:t>
                </a:r>
              </a:p>
              <a:p>
                <a:pPr marL="45720" indent="0">
                  <a:buNone/>
                </a:pPr>
                <a:r>
                  <a:rPr lang="en-US" dirty="0" smtClean="0"/>
                  <a:t> </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sSub>
                        <m:sSubPr>
                          <m:ctrlPr>
                            <a:rPr lang="en-US" i="1">
                              <a:latin typeface="Cambria Math" panose="02040503050406030204" pitchFamily="18" charset="0"/>
                            </a:rPr>
                          </m:ctrlPr>
                        </m:sSubPr>
                        <m:e>
                          <m:r>
                            <a:rPr lang="pt-BR" i="1">
                              <a:latin typeface="Cambria Math" panose="02040503050406030204" pitchFamily="18" charset="0"/>
                            </a:rPr>
                            <m:t>𝐵</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𝑡</m:t>
                          </m:r>
                        </m:sub>
                      </m:sSub>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oMath>
                  </m:oMathPara>
                </a14:m>
                <a:endParaRPr lang="en-US" dirty="0"/>
              </a:p>
              <a:p>
                <a:pPr marL="45720" indent="0">
                  <a:buNone/>
                </a:pPr>
                <a:r>
                  <a:rPr lang="en-US" dirty="0"/>
                  <a:t> </a:t>
                </a:r>
              </a:p>
              <a:p>
                <a:r>
                  <a:rPr lang="en-US" dirty="0" smtClean="0"/>
                  <a:t>Assuming </a:t>
                </a:r>
                <a14:m>
                  <m:oMath xmlns:m="http://schemas.openxmlformats.org/officeDocument/2006/math">
                    <m:r>
                      <a:rPr lang="en-US" b="0" i="0" smtClean="0">
                        <a:latin typeface="Cambria Math"/>
                      </a:rPr>
                      <m:t> </m:t>
                    </m:r>
                    <m:sSub>
                      <m:sSubPr>
                        <m:ctrlPr>
                          <a:rPr lang="en-US" i="1">
                            <a:latin typeface="Cambria Math" panose="02040503050406030204" pitchFamily="18" charset="0"/>
                          </a:rPr>
                        </m:ctrlPr>
                      </m:sSubPr>
                      <m:e>
                        <m:r>
                          <a:rPr lang="pt-BR" i="1">
                            <a:latin typeface="Cambria Math" panose="02040503050406030204" pitchFamily="18" charset="0"/>
                          </a:rPr>
                          <m:t>𝐵</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𝐵</m:t>
                        </m:r>
                      </m:e>
                      <m:sub>
                        <m:r>
                          <a:rPr lang="en-US" i="1">
                            <a:latin typeface="Cambria Math" panose="02040503050406030204" pitchFamily="18" charset="0"/>
                          </a:rPr>
                          <m:t>3</m:t>
                        </m:r>
                      </m:sub>
                    </m:sSub>
                    <m:r>
                      <a:rPr lang="en-US" i="1">
                        <a:latin typeface="Cambria Math" panose="02040503050406030204" pitchFamily="18" charset="0"/>
                      </a:rPr>
                      <m:t>=0</m:t>
                    </m:r>
                  </m:oMath>
                </a14:m>
                <a:r>
                  <a:rPr lang="en-US" dirty="0"/>
                  <a:t>, we have that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en-US" i="1">
                            <a:latin typeface="Cambria Math" panose="02040503050406030204" pitchFamily="18" charset="0"/>
                          </a:rPr>
                          <m:t>2</m:t>
                        </m:r>
                      </m:sub>
                    </m:sSub>
                  </m:oMath>
                </a14:m>
                <a:r>
                  <a:rPr lang="en-US" dirty="0"/>
                  <a:t>. </a:t>
                </a:r>
                <a:endParaRPr lang="en-US" dirty="0" smtClean="0"/>
              </a:p>
              <a:p>
                <a:endParaRPr lang="en-US" dirty="0"/>
              </a:p>
              <a:p>
                <a:r>
                  <a:rPr lang="en-US" dirty="0" smtClean="0"/>
                  <a:t>Given the </a:t>
                </a:r>
                <a:r>
                  <a:rPr lang="en-US" dirty="0"/>
                  <a:t>optimum expenditure in the case of total smoothing, </a:t>
                </a:r>
                <a:r>
                  <a:rPr lang="en-US" dirty="0" smtClean="0"/>
                  <a:t>we </a:t>
                </a:r>
                <a:r>
                  <a:rPr lang="en-US" dirty="0"/>
                  <a:t>have that the current account for each year is given by:</a:t>
                </a:r>
              </a:p>
              <a:p>
                <a:pPr marL="45720" indent="0">
                  <a:buNone/>
                </a:pPr>
                <a:r>
                  <a:rPr lang="en-US" dirty="0" smtClean="0"/>
                  <a:t> </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en-US" i="1">
                              <a:latin typeface="Cambria Math" panose="02040503050406030204" pitchFamily="18" charset="0"/>
                            </a:rPr>
                            <m:t>2</m:t>
                          </m:r>
                        </m:sub>
                      </m:sSub>
                    </m:oMath>
                  </m:oMathPara>
                </a14:m>
                <a:endParaRPr lang="en-US" dirty="0" smtClean="0"/>
              </a:p>
              <a:p>
                <a:pPr lvl="1"/>
                <a:endParaRPr lang="en-US" b="1" dirty="0" smtClean="0"/>
              </a:p>
              <a:p>
                <a:pPr lvl="1"/>
                <a:r>
                  <a:rPr lang="en-US" b="1" dirty="0" smtClean="0"/>
                  <a:t>a </a:t>
                </a:r>
                <a:r>
                  <a:rPr lang="en-US" b="1" dirty="0"/>
                  <a:t>country borrows in the first period if it expects a higher GDP in the second period, and lends in the opposite case</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28</a:t>
            </a:fld>
            <a:endParaRPr lang="pt-BR"/>
          </a:p>
        </p:txBody>
      </p:sp>
      <p:sp>
        <p:nvSpPr>
          <p:cNvPr id="4" name="Titre 3"/>
          <p:cNvSpPr>
            <a:spLocks noGrp="1"/>
          </p:cNvSpPr>
          <p:nvPr>
            <p:ph type="title"/>
          </p:nvPr>
        </p:nvSpPr>
        <p:spPr/>
        <p:txBody>
          <a:bodyPr/>
          <a:lstStyle/>
          <a:p>
            <a:r>
              <a:rPr lang="en-US" dirty="0" smtClean="0"/>
              <a:t>Current Account</a:t>
            </a:r>
            <a:endParaRPr lang="en-US" dirty="0"/>
          </a:p>
        </p:txBody>
      </p:sp>
    </p:spTree>
    <p:extLst>
      <p:ext uri="{BB962C8B-B14F-4D97-AF65-F5344CB8AC3E}">
        <p14:creationId xmlns:p14="http://schemas.microsoft.com/office/powerpoint/2010/main" val="1226430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endParaRPr lang="en-US" dirty="0" smtClean="0"/>
              </a:p>
              <a:p>
                <a:r>
                  <a:rPr lang="en-US" dirty="0" smtClean="0"/>
                  <a:t>Once </a:t>
                </a:r>
                <a:r>
                  <a:rPr lang="en-US" dirty="0"/>
                  <a:t>expenditure </a:t>
                </a:r>
                <a14:m>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𝑡</m:t>
                        </m:r>
                      </m:sub>
                    </m:sSub>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oMath>
                </a14:m>
                <a:r>
                  <a:rPr lang="pt-BR" dirty="0"/>
                  <a:t> </a:t>
                </a:r>
                <a:r>
                  <a:rPr lang="en-US" dirty="0"/>
                  <a:t>is chosen for each period, the consumer decides its allocation between the two types of </a:t>
                </a:r>
                <a:r>
                  <a:rPr lang="en-US" dirty="0" smtClean="0"/>
                  <a:t>goods.</a:t>
                </a:r>
              </a:p>
              <a:p>
                <a:endParaRPr lang="en-US" dirty="0" smtClean="0"/>
              </a:p>
              <a:p>
                <a:r>
                  <a:rPr lang="en-US" dirty="0" smtClean="0"/>
                  <a:t>They maximize </a:t>
                </a:r>
                <a:r>
                  <a:rPr lang="en-US" dirty="0"/>
                  <a:t>their consumption basket, </a:t>
                </a:r>
                <a14:m>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r>
                      <a:rPr lang="en-US" i="1">
                        <a:latin typeface="Cambria Math" panose="02040503050406030204" pitchFamily="18" charset="0"/>
                      </a:rPr>
                      <m:t>=</m:t>
                    </m:r>
                    <m:sSubSup>
                      <m:sSubSupPr>
                        <m:ctrlPr>
                          <a:rPr lang="fr-FR" i="1">
                            <a:latin typeface="Cambria Math" panose="02040503050406030204" pitchFamily="18" charset="0"/>
                          </a:rPr>
                        </m:ctrlPr>
                      </m:sSubSupPr>
                      <m:e>
                        <m:r>
                          <a:rPr lang="pt-BR" i="1">
                            <a:latin typeface="Cambria Math" panose="02040503050406030204" pitchFamily="18" charset="0"/>
                          </a:rPr>
                          <m:t>𝐶</m:t>
                        </m:r>
                      </m:e>
                      <m:sub>
                        <m:r>
                          <a:rPr lang="pt-BR" i="1">
                            <a:latin typeface="Cambria Math" panose="02040503050406030204" pitchFamily="18" charset="0"/>
                          </a:rPr>
                          <m:t>𝑇𝑡</m:t>
                        </m:r>
                      </m:sub>
                      <m:sup>
                        <m:r>
                          <a:rPr lang="en-US" i="1">
                            <a:latin typeface="Cambria Math" panose="02040503050406030204" pitchFamily="18" charset="0"/>
                          </a:rPr>
                          <m:t>1−</m:t>
                        </m:r>
                        <m:r>
                          <a:rPr lang="pt-BR" i="1">
                            <a:latin typeface="Cambria Math" panose="02040503050406030204" pitchFamily="18" charset="0"/>
                          </a:rPr>
                          <m:t>𝛼</m:t>
                        </m:r>
                      </m:sup>
                    </m:sSubSup>
                    <m:sSubSup>
                      <m:sSubSupPr>
                        <m:ctrlPr>
                          <a:rPr lang="fr-FR" i="1">
                            <a:latin typeface="Cambria Math" panose="02040503050406030204" pitchFamily="18" charset="0"/>
                          </a:rPr>
                        </m:ctrlPr>
                      </m:sSubSupPr>
                      <m:e>
                        <m:r>
                          <a:rPr lang="pt-BR" i="1">
                            <a:latin typeface="Cambria Math" panose="02040503050406030204" pitchFamily="18" charset="0"/>
                          </a:rPr>
                          <m:t>𝐶</m:t>
                        </m:r>
                      </m:e>
                      <m:sub>
                        <m:r>
                          <a:rPr lang="pt-BR" i="1">
                            <a:latin typeface="Cambria Math" panose="02040503050406030204" pitchFamily="18" charset="0"/>
                          </a:rPr>
                          <m:t>𝑁𝑡</m:t>
                        </m:r>
                      </m:sub>
                      <m:sup>
                        <m:r>
                          <a:rPr lang="pt-BR" i="1">
                            <a:latin typeface="Cambria Math" panose="02040503050406030204" pitchFamily="18" charset="0"/>
                          </a:rPr>
                          <m:t>𝛼</m:t>
                        </m:r>
                      </m:sup>
                    </m:sSubSup>
                  </m:oMath>
                </a14:m>
                <a:r>
                  <a:rPr lang="en-US" dirty="0"/>
                  <a:t>, subject </a:t>
                </a:r>
                <a:r>
                  <a:rPr lang="en-US" dirty="0" smtClean="0"/>
                  <a:t>to:</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𝑁𝑡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𝑡</m:t>
                          </m:r>
                        </m:sub>
                      </m:sSub>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29</a:t>
            </a:fld>
            <a:endParaRPr lang="pt-BR"/>
          </a:p>
        </p:txBody>
      </p:sp>
      <p:sp>
        <p:nvSpPr>
          <p:cNvPr id="4" name="Titre 3"/>
          <p:cNvSpPr>
            <a:spLocks noGrp="1"/>
          </p:cNvSpPr>
          <p:nvPr>
            <p:ph type="title"/>
          </p:nvPr>
        </p:nvSpPr>
        <p:spPr/>
        <p:txBody>
          <a:bodyPr/>
          <a:lstStyle/>
          <a:p>
            <a:r>
              <a:rPr lang="en-US" dirty="0"/>
              <a:t>Allocation of Consumption between Tradable and </a:t>
            </a:r>
            <a:r>
              <a:rPr lang="en-US" dirty="0" err="1" smtClean="0"/>
              <a:t>nontradable</a:t>
            </a:r>
            <a:r>
              <a:rPr lang="en-US" dirty="0" smtClean="0"/>
              <a:t> </a:t>
            </a:r>
            <a:r>
              <a:rPr lang="en-US" dirty="0"/>
              <a:t>Goods</a:t>
            </a:r>
          </a:p>
        </p:txBody>
      </p:sp>
    </p:spTree>
    <p:extLst>
      <p:ext uri="{BB962C8B-B14F-4D97-AF65-F5344CB8AC3E}">
        <p14:creationId xmlns:p14="http://schemas.microsoft.com/office/powerpoint/2010/main" val="696637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US" dirty="0" smtClean="0"/>
          </a:p>
          <a:p>
            <a:endParaRPr lang="en-US" dirty="0"/>
          </a:p>
          <a:p>
            <a:r>
              <a:rPr lang="en-US" dirty="0" smtClean="0"/>
              <a:t>The </a:t>
            </a:r>
            <a:r>
              <a:rPr lang="en-US" dirty="0"/>
              <a:t>Real Exchange Rate and the Price of </a:t>
            </a:r>
            <a:r>
              <a:rPr lang="en-US" dirty="0" err="1"/>
              <a:t>Nontradable</a:t>
            </a:r>
            <a:r>
              <a:rPr lang="en-US" dirty="0"/>
              <a:t> </a:t>
            </a:r>
            <a:r>
              <a:rPr lang="en-US" dirty="0" smtClean="0"/>
              <a:t>Goods</a:t>
            </a:r>
          </a:p>
          <a:p>
            <a:endParaRPr lang="en-US" dirty="0" smtClean="0"/>
          </a:p>
          <a:p>
            <a:r>
              <a:rPr lang="en-US" dirty="0" smtClean="0"/>
              <a:t>Production</a:t>
            </a:r>
            <a:r>
              <a:rPr lang="en-US" dirty="0"/>
              <a:t>, Consumption, and Equilibrium</a:t>
            </a:r>
            <a:r>
              <a:rPr lang="en-US" dirty="0" smtClean="0"/>
              <a:t>.</a:t>
            </a:r>
          </a:p>
          <a:p>
            <a:endParaRPr lang="en-US" dirty="0" smtClean="0"/>
          </a:p>
          <a:p>
            <a:r>
              <a:rPr lang="en-US" dirty="0" smtClean="0"/>
              <a:t>How </a:t>
            </a:r>
            <a:r>
              <a:rPr lang="en-US" dirty="0"/>
              <a:t>Does the Real Exchange Rate Respond to Shocks? </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3</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4143914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Optimum choice: the </a:t>
                </a:r>
                <a:r>
                  <a:rPr lang="en-US" dirty="0"/>
                  <a:t>marginal rate of substitution should be equal to the relative </a:t>
                </a:r>
                <a:r>
                  <a:rPr lang="en-US" dirty="0" smtClean="0"/>
                  <a:t>price: </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d>
                            <m:dPr>
                              <m:ctrlPr>
                                <a:rPr lang="fr-FR"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𝛼</m:t>
                              </m:r>
                            </m:e>
                          </m:d>
                          <m:sSub>
                            <m:sSubPr>
                              <m:ctrlPr>
                                <a:rPr lang="fr-FR"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𝑇𝑡</m:t>
                              </m:r>
                            </m:sub>
                          </m:sSub>
                        </m:num>
                        <m:den>
                          <m:r>
                            <a:rPr lang="en-US" i="1">
                              <a:latin typeface="Cambria Math" panose="02040503050406030204" pitchFamily="18" charset="0"/>
                            </a:rPr>
                            <m:t>𝛼</m:t>
                          </m:r>
                          <m:sSub>
                            <m:sSubPr>
                              <m:ctrlPr>
                                <a:rPr lang="fr-FR"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𝑁𝑡</m:t>
                              </m:r>
                            </m:sub>
                          </m:sSub>
                        </m:den>
                      </m:f>
                      <m:r>
                        <a:rPr lang="en-US" i="1">
                          <a:latin typeface="Cambria Math" panose="02040503050406030204" pitchFamily="18" charset="0"/>
                        </a:rPr>
                        <m:t>=</m:t>
                      </m:r>
                      <m:sSub>
                        <m:sSubPr>
                          <m:ctrlPr>
                            <a:rPr lang="fr-FR"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𝑁𝑡</m:t>
                          </m:r>
                        </m:sub>
                      </m:sSub>
                    </m:oMath>
                  </m:oMathPara>
                </a14:m>
                <a:endParaRPr lang="fr-FR" dirty="0"/>
              </a:p>
              <a:p>
                <a:endParaRPr lang="fr-FR" dirty="0"/>
              </a:p>
              <a:p>
                <a:r>
                  <a:rPr lang="en-US" dirty="0"/>
                  <a:t>which can be written as: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num>
                        <m:den>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𝑁𝑡</m:t>
                              </m:r>
                            </m:sub>
                          </m:sSub>
                        </m:den>
                      </m:f>
                      <m:r>
                        <a:rPr lang="en-US" i="1">
                          <a:latin typeface="Cambria Math" panose="02040503050406030204" pitchFamily="18" charset="0"/>
                        </a:rPr>
                        <m:t>=</m:t>
                      </m:r>
                      <m:d>
                        <m:dPr>
                          <m:ctrlPr>
                            <a:rPr lang="fr-FR" i="1">
                              <a:latin typeface="Cambria Math" panose="02040503050406030204" pitchFamily="18" charset="0"/>
                            </a:rPr>
                          </m:ctrlPr>
                        </m:dPr>
                        <m:e>
                          <m:f>
                            <m:fPr>
                              <m:ctrlPr>
                                <a:rPr lang="fr-FR" i="1">
                                  <a:latin typeface="Cambria Math" panose="02040503050406030204" pitchFamily="18" charset="0"/>
                                </a:rPr>
                              </m:ctrlPr>
                            </m:fPr>
                            <m:num>
                              <m:r>
                                <a:rPr lang="pt-BR" i="1">
                                  <a:latin typeface="Cambria Math" panose="02040503050406030204" pitchFamily="18" charset="0"/>
                                </a:rPr>
                                <m:t>𝛼</m:t>
                              </m:r>
                            </m:num>
                            <m:den>
                              <m:r>
                                <a:rPr lang="en-US" i="1">
                                  <a:latin typeface="Cambria Math" panose="02040503050406030204" pitchFamily="18" charset="0"/>
                                </a:rPr>
                                <m:t>1−</m:t>
                              </m:r>
                              <m:r>
                                <a:rPr lang="pt-BR" i="1">
                                  <a:latin typeface="Cambria Math" panose="02040503050406030204" pitchFamily="18" charset="0"/>
                                </a:rPr>
                                <m:t>𝛼</m:t>
                              </m:r>
                            </m:den>
                          </m:f>
                        </m:e>
                      </m:d>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oMath>
                  </m:oMathPara>
                </a14:m>
                <a:endParaRPr lang="fr-FR" dirty="0"/>
              </a:p>
              <a:p>
                <a:endParaRPr lang="fr-FR" dirty="0"/>
              </a:p>
              <a:p>
                <a:pPr lvl="1"/>
                <a:r>
                  <a:rPr lang="en-US" dirty="0" smtClean="0"/>
                  <a:t>Higher relative </a:t>
                </a:r>
                <a:r>
                  <a:rPr lang="en-US" dirty="0"/>
                  <a:t>price of </a:t>
                </a:r>
                <a:r>
                  <a:rPr lang="en-US" dirty="0" err="1" smtClean="0"/>
                  <a:t>nontradable</a:t>
                </a:r>
                <a:r>
                  <a:rPr lang="en-US" dirty="0" smtClean="0"/>
                  <a:t> </a:t>
                </a:r>
                <a:r>
                  <a:rPr lang="en-US" dirty="0"/>
                  <a:t>goods increases the relative consumption of tradable goods.</a:t>
                </a: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b="-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30</a:t>
            </a:fld>
            <a:endParaRPr lang="pt-BR"/>
          </a:p>
        </p:txBody>
      </p:sp>
      <p:sp>
        <p:nvSpPr>
          <p:cNvPr id="4" name="Titre 3"/>
          <p:cNvSpPr>
            <a:spLocks noGrp="1"/>
          </p:cNvSpPr>
          <p:nvPr>
            <p:ph type="title"/>
          </p:nvPr>
        </p:nvSpPr>
        <p:spPr/>
        <p:txBody>
          <a:bodyPr/>
          <a:lstStyle/>
          <a:p>
            <a:r>
              <a:rPr lang="en-US" dirty="0"/>
              <a:t>Allocation of Consumption between Tradable and </a:t>
            </a:r>
            <a:r>
              <a:rPr lang="en-US" dirty="0" err="1" smtClean="0"/>
              <a:t>nontradable</a:t>
            </a:r>
            <a:r>
              <a:rPr lang="en-US" dirty="0" smtClean="0"/>
              <a:t> </a:t>
            </a:r>
            <a:r>
              <a:rPr lang="en-US" dirty="0"/>
              <a:t>Goods</a:t>
            </a:r>
          </a:p>
        </p:txBody>
      </p:sp>
    </p:spTree>
    <p:extLst>
      <p:ext uri="{BB962C8B-B14F-4D97-AF65-F5344CB8AC3E}">
        <p14:creationId xmlns:p14="http://schemas.microsoft.com/office/powerpoint/2010/main" val="2096344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Combining </a:t>
                </a:r>
                <a:r>
                  <a:rPr lang="en-US" dirty="0"/>
                  <a:t>the </a:t>
                </a:r>
                <a:r>
                  <a:rPr lang="en-US" dirty="0" smtClean="0"/>
                  <a:t>first order condition of maximization and the </a:t>
                </a:r>
                <a:r>
                  <a:rPr lang="en-US" dirty="0"/>
                  <a:t>budget </a:t>
                </a:r>
                <a:r>
                  <a:rPr lang="en-US" dirty="0" smtClean="0"/>
                  <a:t>constraint, </a:t>
                </a:r>
                <a:r>
                  <a:rPr lang="en-US" dirty="0"/>
                  <a:t>we have the demand </a:t>
                </a:r>
                <a:r>
                  <a:rPr lang="en-US" dirty="0" smtClean="0"/>
                  <a:t>functions: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r>
                        <a:rPr lang="en-US" i="1">
                          <a:latin typeface="Cambria Math" panose="02040503050406030204" pitchFamily="18" charset="0"/>
                        </a:rPr>
                        <m:t>=(1−</m:t>
                      </m:r>
                      <m:r>
                        <a:rPr lang="pt-BR" i="1">
                          <a:latin typeface="Cambria Math" panose="02040503050406030204" pitchFamily="18" charset="0"/>
                        </a:rPr>
                        <m:t>𝛼</m:t>
                      </m:r>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𝑡</m:t>
                          </m:r>
                        </m:sub>
                      </m:sSub>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oMath>
                  </m:oMathPara>
                </a14:m>
                <a:endParaRPr lang="fr-FR" dirty="0" smtClean="0"/>
              </a:p>
              <a:p>
                <a:pPr marL="45720" indent="0">
                  <a:buNone/>
                </a:pPr>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𝑁𝑡</m:t>
                          </m:r>
                        </m:sub>
                      </m:sSub>
                      <m:r>
                        <a:rPr lang="en-US" i="1">
                          <a:latin typeface="Cambria Math" panose="02040503050406030204" pitchFamily="18" charset="0"/>
                        </a:rPr>
                        <m:t>=</m:t>
                      </m:r>
                      <m:r>
                        <a:rPr lang="pt-BR" i="1">
                          <a:latin typeface="Cambria Math" panose="02040503050406030204" pitchFamily="18" charset="0"/>
                        </a:rPr>
                        <m:t>𝛼</m:t>
                      </m:r>
                      <m:sSub>
                        <m:sSubPr>
                          <m:ctrlPr>
                            <a:rPr lang="fr-FR"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𝑡</m:t>
                          </m:r>
                        </m:sub>
                      </m:sSub>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oMath>
                  </m:oMathPara>
                </a14:m>
                <a:endParaRPr lang="en-US" dirty="0" smtClean="0"/>
              </a:p>
              <a:p>
                <a:endParaRPr lang="fr-FR" dirty="0"/>
              </a:p>
              <a:p>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31</a:t>
            </a:fld>
            <a:endParaRPr lang="pt-BR"/>
          </a:p>
        </p:txBody>
      </p:sp>
      <p:sp>
        <p:nvSpPr>
          <p:cNvPr id="4" name="Titre 3"/>
          <p:cNvSpPr>
            <a:spLocks noGrp="1"/>
          </p:cNvSpPr>
          <p:nvPr>
            <p:ph type="title"/>
          </p:nvPr>
        </p:nvSpPr>
        <p:spPr/>
        <p:txBody>
          <a:bodyPr/>
          <a:lstStyle/>
          <a:p>
            <a:r>
              <a:rPr lang="en-US" dirty="0"/>
              <a:t>Allocation of Consumption between Tradable and </a:t>
            </a:r>
            <a:r>
              <a:rPr lang="en-US" dirty="0" err="1" smtClean="0"/>
              <a:t>nontradable</a:t>
            </a:r>
            <a:r>
              <a:rPr lang="en-US" dirty="0" smtClean="0"/>
              <a:t> </a:t>
            </a:r>
            <a:r>
              <a:rPr lang="en-US" dirty="0"/>
              <a:t>Goods</a:t>
            </a:r>
          </a:p>
        </p:txBody>
      </p:sp>
    </p:spTree>
    <p:extLst>
      <p:ext uri="{BB962C8B-B14F-4D97-AF65-F5344CB8AC3E}">
        <p14:creationId xmlns:p14="http://schemas.microsoft.com/office/powerpoint/2010/main" val="1581334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dirty="0" smtClean="0"/>
                  <a:t>We now can </a:t>
                </a:r>
                <a:r>
                  <a:rPr lang="en-US" dirty="0"/>
                  <a:t>join the result of the two consumer decisions, the intertemporal and </a:t>
                </a:r>
                <a:r>
                  <a:rPr lang="en-US" dirty="0" err="1"/>
                  <a:t>intratemporal</a:t>
                </a:r>
                <a:r>
                  <a:rPr lang="en-US" dirty="0"/>
                  <a:t>, to determine how much of each good will be consumed in each period in the </a:t>
                </a:r>
                <a:r>
                  <a:rPr lang="en-US" dirty="0" smtClean="0"/>
                  <a:t>case </a:t>
                </a:r>
                <a14:m>
                  <m:oMath xmlns:m="http://schemas.openxmlformats.org/officeDocument/2006/math">
                    <m:d>
                      <m:dPr>
                        <m:ctrlPr>
                          <a:rPr lang="fr-FR" i="1">
                            <a:latin typeface="Cambria Math" panose="02040503050406030204" pitchFamily="18" charset="0"/>
                          </a:rPr>
                        </m:ctrlPr>
                      </m:dPr>
                      <m:e>
                        <m:r>
                          <a:rPr lang="en-US" i="1">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r>
                      <a:rPr lang="pt-BR" i="1">
                        <a:latin typeface="Cambria Math" panose="02040503050406030204" pitchFamily="18" charset="0"/>
                      </a:rPr>
                      <m:t>𝛽</m:t>
                    </m:r>
                    <m:r>
                      <a:rPr lang="en-US" i="1">
                        <a:latin typeface="Cambria Math" panose="02040503050406030204" pitchFamily="18" charset="0"/>
                      </a:rPr>
                      <m:t>=1</m:t>
                    </m:r>
                  </m:oMath>
                </a14:m>
                <a:r>
                  <a:rPr lang="en-US" dirty="0" smtClean="0"/>
                  <a:t>. </a:t>
                </a:r>
              </a:p>
              <a:p>
                <a:endParaRPr lang="en-US" dirty="0" smtClean="0"/>
              </a:p>
              <a:p>
                <a:r>
                  <a:rPr lang="en-US" dirty="0" smtClean="0"/>
                  <a:t>We get that:</a:t>
                </a:r>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r>
                        <a:rPr lang="pt-BR" i="1">
                          <a:latin typeface="Cambria Math" panose="02040503050406030204" pitchFamily="18" charset="0"/>
                        </a:rPr>
                        <m:t>=</m:t>
                      </m:r>
                      <m:d>
                        <m:dPr>
                          <m:ctrlPr>
                            <a:rPr lang="fr-FR" i="1">
                              <a:latin typeface="Cambria Math" panose="02040503050406030204" pitchFamily="18" charset="0"/>
                            </a:rPr>
                          </m:ctrlPr>
                        </m:dPr>
                        <m:e>
                          <m:r>
                            <a:rPr lang="pt-BR" i="1">
                              <a:latin typeface="Cambria Math" panose="02040503050406030204" pitchFamily="18" charset="0"/>
                            </a:rPr>
                            <m:t>1−</m:t>
                          </m:r>
                          <m:r>
                            <a:rPr lang="pt-BR" i="1">
                              <a:latin typeface="Cambria Math" panose="02040503050406030204" pitchFamily="18" charset="0"/>
                            </a:rPr>
                            <m:t>𝛼</m:t>
                          </m:r>
                        </m:e>
                      </m:d>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d>
                                <m:dPr>
                                  <m:ctrlPr>
                                    <a:rPr lang="fr-FR" i="1">
                                      <a:latin typeface="Cambria Math" panose="02040503050406030204" pitchFamily="18" charset="0"/>
                                    </a:rPr>
                                  </m:ctrlPr>
                                </m:dPr>
                                <m:e>
                                  <m:r>
                                    <a:rPr lang="pt-BR" i="1">
                                      <a:latin typeface="Cambria Math" panose="02040503050406030204" pitchFamily="18" charset="0"/>
                                    </a:rPr>
                                    <m:t>1+</m:t>
                                  </m:r>
                                  <m:sSup>
                                    <m:sSupPr>
                                      <m:ctrlPr>
                                        <a:rPr lang="fr-FR" i="1">
                                          <a:latin typeface="Cambria Math" panose="02040503050406030204" pitchFamily="18" charset="0"/>
                                        </a:rPr>
                                      </m:ctrlPr>
                                    </m:sSupPr>
                                    <m:e>
                                      <m:r>
                                        <m:rPr>
                                          <m:sty m:val="p"/>
                                        </m:rPr>
                                        <a:rPr lang="pt-BR" i="0">
                                          <a:latin typeface="Cambria Math" panose="02040503050406030204" pitchFamily="18" charset="0"/>
                                        </a:rPr>
                                        <m:t>i</m:t>
                                      </m:r>
                                    </m:e>
                                    <m:sup>
                                      <m:r>
                                        <a:rPr lang="pt-BR" i="1">
                                          <a:latin typeface="Cambria Math" panose="02040503050406030204" pitchFamily="18" charset="0"/>
                                        </a:rPr>
                                        <m:t>∗</m:t>
                                      </m:r>
                                    </m:sup>
                                  </m:sSup>
                                </m:e>
                              </m:d>
                              <m:sSub>
                                <m:sSubPr>
                                  <m:ctrlPr>
                                    <a:rPr lang="fr-FR"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1</m:t>
                                  </m:r>
                                </m:sub>
                              </m:sSub>
                              <m:r>
                                <a:rPr lang="pt-BR"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2</m:t>
                                  </m:r>
                                </m:sub>
                              </m:sSub>
                            </m:num>
                            <m:den>
                              <m:r>
                                <a:rPr lang="pt-BR" i="1">
                                  <a:latin typeface="Cambria Math" panose="02040503050406030204" pitchFamily="18" charset="0"/>
                                </a:rPr>
                                <m:t>2+</m:t>
                              </m:r>
                              <m:sSup>
                                <m:sSupPr>
                                  <m:ctrlPr>
                                    <a:rPr lang="fr-FR" i="1">
                                      <a:latin typeface="Cambria Math" panose="02040503050406030204" pitchFamily="18" charset="0"/>
                                    </a:rPr>
                                  </m:ctrlPr>
                                </m:sSupPr>
                                <m:e>
                                  <m:r>
                                    <m:rPr>
                                      <m:sty m:val="p"/>
                                    </m:rPr>
                                    <a:rPr lang="pt-BR" i="0">
                                      <a:latin typeface="Cambria Math" panose="02040503050406030204" pitchFamily="18" charset="0"/>
                                    </a:rPr>
                                    <m:t>i</m:t>
                                  </m:r>
                                </m:e>
                                <m:sup>
                                  <m:r>
                                    <a:rPr lang="pt-BR" i="1">
                                      <a:latin typeface="Cambria Math" panose="02040503050406030204" pitchFamily="18" charset="0"/>
                                    </a:rPr>
                                    <m:t>∗</m:t>
                                  </m:r>
                                </m:sup>
                              </m:sSup>
                            </m:den>
                          </m:f>
                        </m:e>
                      </m:d>
                    </m:oMath>
                  </m:oMathPara>
                </a14:m>
                <a:endParaRPr lang="fr-FR" dirty="0" smtClean="0"/>
              </a:p>
              <a:p>
                <a:pPr marL="45720" indent="0">
                  <a:buNone/>
                </a:pPr>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sSub>
                        <m:sSubPr>
                          <m:ctrlPr>
                            <a:rPr lang="fr-FR"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𝑁𝑡</m:t>
                          </m:r>
                        </m:sub>
                      </m:sSub>
                      <m:r>
                        <a:rPr lang="pt-BR" i="1">
                          <a:latin typeface="Cambria Math" panose="02040503050406030204" pitchFamily="18" charset="0"/>
                        </a:rPr>
                        <m:t>=</m:t>
                      </m:r>
                      <m:r>
                        <a:rPr lang="pt-BR" i="1">
                          <a:latin typeface="Cambria Math" panose="02040503050406030204" pitchFamily="18" charset="0"/>
                        </a:rPr>
                        <m:t>𝛼</m:t>
                      </m:r>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r>
                                <a:rPr lang="pt-BR" i="1">
                                  <a:latin typeface="Cambria Math" panose="02040503050406030204" pitchFamily="18" charset="0"/>
                                </a:rPr>
                                <m:t>(1+</m:t>
                              </m:r>
                              <m:sSup>
                                <m:sSupPr>
                                  <m:ctrlPr>
                                    <a:rPr lang="fr-FR" i="1">
                                      <a:latin typeface="Cambria Math" panose="02040503050406030204" pitchFamily="18" charset="0"/>
                                    </a:rPr>
                                  </m:ctrlPr>
                                </m:sSupPr>
                                <m:e>
                                  <m:r>
                                    <m:rPr>
                                      <m:sty m:val="p"/>
                                    </m:rPr>
                                    <a:rPr lang="pt-BR" i="0">
                                      <a:latin typeface="Cambria Math" panose="02040503050406030204" pitchFamily="18" charset="0"/>
                                    </a:rPr>
                                    <m:t>i</m:t>
                                  </m:r>
                                </m:e>
                                <m:sup>
                                  <m:r>
                                    <a:rPr lang="pt-BR" i="1">
                                      <a:latin typeface="Cambria Math" panose="02040503050406030204" pitchFamily="18" charset="0"/>
                                    </a:rPr>
                                    <m:t>∗</m:t>
                                  </m:r>
                                </m:sup>
                              </m:sSup>
                              <m:r>
                                <a:rPr lang="pt-BR"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1</m:t>
                                  </m:r>
                                </m:sub>
                              </m:sSub>
                              <m:sSub>
                                <m:sSubPr>
                                  <m:ctrlPr>
                                    <a:rPr lang="fr-FR"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2</m:t>
                                  </m:r>
                                </m:sub>
                              </m:sSub>
                            </m:num>
                            <m:den>
                              <m:r>
                                <a:rPr lang="pt-BR" i="1">
                                  <a:latin typeface="Cambria Math" panose="02040503050406030204" pitchFamily="18" charset="0"/>
                                </a:rPr>
                                <m:t>2+</m:t>
                              </m:r>
                              <m:sSup>
                                <m:sSupPr>
                                  <m:ctrlPr>
                                    <a:rPr lang="fr-FR" i="1">
                                      <a:latin typeface="Cambria Math" panose="02040503050406030204" pitchFamily="18" charset="0"/>
                                    </a:rPr>
                                  </m:ctrlPr>
                                </m:sSupPr>
                                <m:e>
                                  <m:r>
                                    <m:rPr>
                                      <m:sty m:val="p"/>
                                    </m:rPr>
                                    <a:rPr lang="pt-BR" i="0">
                                      <a:latin typeface="Cambria Math" panose="02040503050406030204" pitchFamily="18" charset="0"/>
                                    </a:rPr>
                                    <m:t>i</m:t>
                                  </m:r>
                                </m:e>
                                <m:sup>
                                  <m:r>
                                    <a:rPr lang="pt-BR" i="1">
                                      <a:latin typeface="Cambria Math" panose="02040503050406030204" pitchFamily="18" charset="0"/>
                                    </a:rPr>
                                    <m:t>∗</m:t>
                                  </m:r>
                                </m:sup>
                              </m:sSup>
                            </m:den>
                          </m:f>
                        </m:e>
                      </m:d>
                    </m:oMath>
                  </m:oMathPara>
                </a14:m>
                <a:endParaRPr lang="fr-FR" dirty="0"/>
              </a:p>
              <a:p>
                <a:pPr marL="45720" indent="0">
                  <a:buNone/>
                </a:pPr>
                <a:r>
                  <a:rPr lang="pt-BR" dirty="0"/>
                  <a:t> </a:t>
                </a:r>
                <a:endParaRPr lang="fr-FR" dirty="0"/>
              </a:p>
              <a:p>
                <a:endParaRPr lang="fr-FR" dirty="0"/>
              </a:p>
              <a:p>
                <a:r>
                  <a:rPr lang="en-US" dirty="0" smtClean="0"/>
                  <a:t>The </a:t>
                </a:r>
                <a:r>
                  <a:rPr lang="en-US" dirty="0"/>
                  <a:t>assumption </a:t>
                </a:r>
                <a14:m>
                  <m:oMath xmlns:m="http://schemas.openxmlformats.org/officeDocument/2006/math">
                    <m:d>
                      <m:dPr>
                        <m:ctrlPr>
                          <a:rPr lang="fr-FR" i="1">
                            <a:latin typeface="Cambria Math" panose="02040503050406030204" pitchFamily="18" charset="0"/>
                          </a:rPr>
                        </m:ctrlPr>
                      </m:dPr>
                      <m:e>
                        <m:r>
                          <a:rPr lang="en-US" i="1">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r>
                      <a:rPr lang="pt-BR" i="1">
                        <a:latin typeface="Cambria Math" panose="02040503050406030204" pitchFamily="18" charset="0"/>
                      </a:rPr>
                      <m:t>𝛽</m:t>
                    </m:r>
                    <m:r>
                      <a:rPr lang="en-US" i="1">
                        <a:latin typeface="Cambria Math" panose="02040503050406030204" pitchFamily="18" charset="0"/>
                      </a:rPr>
                      <m:t>=1 </m:t>
                    </m:r>
                  </m:oMath>
                </a14:m>
                <a:r>
                  <a:rPr lang="en-US" dirty="0"/>
                  <a:t>implies a constant expenditure over time. </a:t>
                </a:r>
                <a:endParaRPr lang="en-US" dirty="0" smtClean="0"/>
              </a:p>
              <a:p>
                <a:pPr lvl="1"/>
                <a:r>
                  <a:rPr lang="en-US" dirty="0" smtClean="0"/>
                  <a:t>Given </a:t>
                </a:r>
                <a:r>
                  <a:rPr lang="en-US" dirty="0"/>
                  <a:t>that the consumer consumes a constant share of their income on each good, spending on each good is also constant over time.</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968"/>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32</a:t>
            </a:fld>
            <a:endParaRPr lang="pt-BR"/>
          </a:p>
        </p:txBody>
      </p:sp>
      <p:sp>
        <p:nvSpPr>
          <p:cNvPr id="4" name="Titre 3"/>
          <p:cNvSpPr>
            <a:spLocks noGrp="1"/>
          </p:cNvSpPr>
          <p:nvPr>
            <p:ph type="title"/>
          </p:nvPr>
        </p:nvSpPr>
        <p:spPr/>
        <p:txBody>
          <a:bodyPr/>
          <a:lstStyle/>
          <a:p>
            <a:r>
              <a:rPr lang="en-US" dirty="0"/>
              <a:t>The Amount Consumed of Each Good</a:t>
            </a:r>
          </a:p>
        </p:txBody>
      </p:sp>
    </p:spTree>
    <p:extLst>
      <p:ext uri="{BB962C8B-B14F-4D97-AF65-F5344CB8AC3E}">
        <p14:creationId xmlns:p14="http://schemas.microsoft.com/office/powerpoint/2010/main" val="25932020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The </a:t>
                </a:r>
                <a:r>
                  <a:rPr lang="en-US" dirty="0"/>
                  <a:t>equilibrium price for </a:t>
                </a:r>
                <a:r>
                  <a:rPr lang="en-US" dirty="0" err="1" smtClean="0"/>
                  <a:t>nontradable</a:t>
                </a:r>
                <a:r>
                  <a:rPr lang="en-US" dirty="0" smtClean="0"/>
                  <a:t> goods is that </a:t>
                </a:r>
                <a:r>
                  <a:rPr lang="en-US" dirty="0"/>
                  <a:t>which makes their demand equal to their supply, expressed as:</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en-IN" i="1">
                              <a:latin typeface="Cambria Math" panose="02040503050406030204" pitchFamily="18" charset="0"/>
                            </a:rPr>
                            <m:t>𝑁</m:t>
                          </m:r>
                        </m:e>
                        <m:sub>
                          <m:r>
                            <a:rPr lang="en-IN" i="1">
                              <a:latin typeface="Cambria Math" panose="02040503050406030204" pitchFamily="18" charset="0"/>
                            </a:rPr>
                            <m:t>𝑡</m:t>
                          </m:r>
                        </m:sub>
                      </m:sSub>
                      <m:r>
                        <a:rPr lang="en-IN" i="1">
                          <a:latin typeface="Cambria Math" panose="02040503050406030204" pitchFamily="18" charset="0"/>
                        </a:rPr>
                        <m:t>=</m:t>
                      </m:r>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i="1">
                              <a:latin typeface="Cambria Math" panose="02040503050406030204" pitchFamily="18" charset="0"/>
                            </a:rPr>
                            <m:t>𝑁𝑡</m:t>
                          </m:r>
                        </m:sub>
                      </m:sSub>
                    </m:oMath>
                  </m:oMathPara>
                </a14:m>
                <a:endParaRPr lang="fr-FR" dirty="0"/>
              </a:p>
              <a:p>
                <a:pPr marL="45720" indent="0">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rPr>
                        <m:t>⇓</m:t>
                      </m:r>
                    </m:oMath>
                  </m:oMathPara>
                </a14:m>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r>
                        <a:rPr lang="en-US" i="1">
                          <a:latin typeface="Cambria Math" panose="02040503050406030204" pitchFamily="18" charset="0"/>
                        </a:rPr>
                        <m:t>=</m:t>
                      </m:r>
                      <m:f>
                        <m:fPr>
                          <m:ctrlPr>
                            <a:rPr lang="fr-FR" i="1">
                              <a:latin typeface="Cambria Math" panose="02040503050406030204" pitchFamily="18" charset="0"/>
                            </a:rPr>
                          </m:ctrlPr>
                        </m:fPr>
                        <m:num>
                          <m:r>
                            <a:rPr lang="pt-BR" i="1">
                              <a:latin typeface="Cambria Math" panose="02040503050406030204" pitchFamily="18" charset="0"/>
                            </a:rPr>
                            <m:t>𝛼</m:t>
                          </m:r>
                        </m:num>
                        <m:den>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d>
                                <m:dPr>
                                  <m:ctrlPr>
                                    <a:rPr lang="fr-FR" i="1">
                                      <a:latin typeface="Cambria Math" panose="02040503050406030204" pitchFamily="18" charset="0"/>
                                    </a:rPr>
                                  </m:ctrlPr>
                                </m:dPr>
                                <m:e>
                                  <m:r>
                                    <a:rPr lang="en-US" i="1">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fr-FR"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2+</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oMath>
                  </m:oMathPara>
                </a14:m>
                <a:endParaRPr lang="en-US" dirty="0" smtClean="0"/>
              </a:p>
              <a:p>
                <a:endParaRPr lang="en-US" dirty="0" smtClean="0"/>
              </a:p>
              <a:p>
                <a:r>
                  <a:rPr lang="en-US" dirty="0" smtClean="0"/>
                  <a:t>Using the value of GDP</a:t>
                </a:r>
                <a14:m>
                  <m:oMath xmlns:m="http://schemas.openxmlformats.org/officeDocument/2006/math">
                    <m:r>
                      <a:rPr lang="en-US" i="1">
                        <a:latin typeface="Cambria Math" panose="02040503050406030204" pitchFamily="18" charset="0"/>
                      </a:rPr>
                      <m:t> </m:t>
                    </m:r>
                    <m:sSub>
                      <m:sSubPr>
                        <m:ctrlPr>
                          <a:rPr lang="fr-FR" i="1">
                            <a:latin typeface="Cambria Math" panose="02040503050406030204" pitchFamily="18" charset="0"/>
                          </a:rPr>
                        </m:ctrlPr>
                      </m:sSubPr>
                      <m:e>
                        <m:r>
                          <a:rPr lang="pt-BR" i="1">
                            <a:latin typeface="Cambria Math" panose="02040503050406030204" pitchFamily="18" charset="0"/>
                          </a:rPr>
                          <m:t>𝑌</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𝑇</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sSub>
                      <m:sSubPr>
                        <m:ctrlPr>
                          <a:rPr lang="fr-FR"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oMath>
                </a14:m>
                <a:r>
                  <a:rPr lang="en-US" dirty="0" smtClean="0"/>
                  <a:t>, and given that </a:t>
                </a:r>
                <a14:m>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sSub>
                      <m:sSubPr>
                        <m:ctrlPr>
                          <a:rPr lang="fr-FR"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oMath>
                </a14:m>
                <a:r>
                  <a:rPr lang="en-US" dirty="0" smtClean="0"/>
                  <a:t> is the same in both periods, we get:</a:t>
                </a:r>
                <a:endParaRPr lang="fr-FR" dirty="0"/>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r>
                        <a:rPr lang="pt-BR" i="1">
                          <a:latin typeface="Cambria Math" panose="02040503050406030204" pitchFamily="18" charset="0"/>
                        </a:rPr>
                        <m:t>=</m:t>
                      </m:r>
                      <m:f>
                        <m:fPr>
                          <m:ctrlPr>
                            <a:rPr lang="fr-FR" i="1">
                              <a:latin typeface="Cambria Math" panose="02040503050406030204" pitchFamily="18" charset="0"/>
                            </a:rPr>
                          </m:ctrlPr>
                        </m:fPr>
                        <m:num>
                          <m:r>
                            <a:rPr lang="pt-BR" i="1">
                              <a:latin typeface="Cambria Math" panose="02040503050406030204" pitchFamily="18" charset="0"/>
                            </a:rPr>
                            <m:t>𝛼</m:t>
                          </m:r>
                        </m:num>
                        <m:den>
                          <m:sSub>
                            <m:sSubPr>
                              <m:ctrlPr>
                                <a:rPr lang="fr-FR"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𝑁𝑡</m:t>
                              </m:r>
                            </m:sub>
                          </m:sSub>
                        </m:den>
                      </m:f>
                      <m:d>
                        <m:dPr>
                          <m:begChr m:val="["/>
                          <m:endChr m:val="]"/>
                          <m:ctrlPr>
                            <a:rPr lang="fr-FR" i="1">
                              <a:latin typeface="Cambria Math" panose="02040503050406030204" pitchFamily="18" charset="0"/>
                            </a:rPr>
                          </m:ctrlPr>
                        </m:dPr>
                        <m:e>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sSub>
                            <m:sSubPr>
                              <m:ctrlPr>
                                <a:rPr lang="fr-FR"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r>
                            <a:rPr lang="pt-BR" i="1">
                              <a:latin typeface="Cambria Math" panose="02040503050406030204" pitchFamily="18" charset="0"/>
                            </a:rPr>
                            <m:t>+</m:t>
                          </m:r>
                          <m:f>
                            <m:fPr>
                              <m:ctrlPr>
                                <a:rPr lang="fr-FR" i="1">
                                  <a:latin typeface="Cambria Math" panose="02040503050406030204" pitchFamily="18" charset="0"/>
                                </a:rPr>
                              </m:ctrlPr>
                            </m:fPr>
                            <m:num>
                              <m:d>
                                <m:dPr>
                                  <m:ctrlPr>
                                    <a:rPr lang="fr-FR" i="1">
                                      <a:latin typeface="Cambria Math" panose="02040503050406030204" pitchFamily="18" charset="0"/>
                                    </a:rPr>
                                  </m:ctrlPr>
                                </m:dPr>
                                <m:e>
                                  <m:r>
                                    <a:rPr lang="pt-BR" i="1">
                                      <a:latin typeface="Cambria Math" panose="02040503050406030204" pitchFamily="18" charset="0"/>
                                    </a:rPr>
                                    <m:t>1+</m:t>
                                  </m:r>
                                  <m:sSup>
                                    <m:sSupPr>
                                      <m:ctrlPr>
                                        <a:rPr lang="fr-FR"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e>
                              </m:d>
                              <m:sSub>
                                <m:sSubPr>
                                  <m:ctrlPr>
                                    <a:rPr lang="fr-FR" i="1">
                                      <a:latin typeface="Cambria Math" panose="02040503050406030204" pitchFamily="18" charset="0"/>
                                    </a:rPr>
                                  </m:ctrlPr>
                                </m:sSubPr>
                                <m:e>
                                  <m:r>
                                    <a:rPr lang="pt-BR" i="1">
                                      <a:latin typeface="Cambria Math" panose="02040503050406030204" pitchFamily="18" charset="0"/>
                                    </a:rPr>
                                    <m:t>𝑇</m:t>
                                  </m:r>
                                </m:e>
                                <m:sub>
                                  <m:r>
                                    <a:rPr lang="pt-BR" i="1">
                                      <a:latin typeface="Cambria Math" panose="02040503050406030204" pitchFamily="18" charset="0"/>
                                    </a:rPr>
                                    <m:t>1</m:t>
                                  </m:r>
                                </m:sub>
                              </m:sSub>
                              <m:r>
                                <a:rPr lang="pt-BR"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𝑇</m:t>
                                  </m:r>
                                </m:e>
                                <m:sub>
                                  <m:r>
                                    <a:rPr lang="pt-BR" i="1">
                                      <a:latin typeface="Cambria Math" panose="02040503050406030204" pitchFamily="18" charset="0"/>
                                    </a:rPr>
                                    <m:t>2</m:t>
                                  </m:r>
                                </m:sub>
                              </m:sSub>
                            </m:num>
                            <m:den>
                              <m:r>
                                <a:rPr lang="pt-BR" i="1">
                                  <a:latin typeface="Cambria Math" panose="02040503050406030204" pitchFamily="18" charset="0"/>
                                </a:rPr>
                                <m:t>2+</m:t>
                              </m:r>
                              <m:sSup>
                                <m:sSupPr>
                                  <m:ctrlPr>
                                    <a:rPr lang="fr-FR"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den>
                          </m:f>
                        </m:e>
                      </m:d>
                    </m:oMath>
                  </m:oMathPara>
                </a14:m>
                <a:endParaRPr lang="fr-FR" dirty="0"/>
              </a:p>
              <a:p>
                <a:endParaRPr lang="fr-FR" dirty="0"/>
              </a:p>
              <a:p>
                <a:endParaRPr lang="fr-FR" dirty="0"/>
              </a:p>
              <a:p>
                <a:endParaRPr lang="fr-FR" dirty="0"/>
              </a:p>
              <a:p>
                <a:pPr marL="45720" indent="0">
                  <a:buNone/>
                </a:pP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r="-1449"/>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33</a:t>
            </a:fld>
            <a:endParaRPr lang="pt-BR"/>
          </a:p>
        </p:txBody>
      </p:sp>
      <p:sp>
        <p:nvSpPr>
          <p:cNvPr id="4" name="Titre 3"/>
          <p:cNvSpPr>
            <a:spLocks noGrp="1"/>
          </p:cNvSpPr>
          <p:nvPr>
            <p:ph type="title"/>
          </p:nvPr>
        </p:nvSpPr>
        <p:spPr/>
        <p:txBody>
          <a:bodyPr/>
          <a:lstStyle/>
          <a:p>
            <a:r>
              <a:rPr lang="en-US" dirty="0"/>
              <a:t>The Equilibrium Price</a:t>
            </a:r>
          </a:p>
        </p:txBody>
      </p:sp>
    </p:spTree>
    <p:extLst>
      <p:ext uri="{BB962C8B-B14F-4D97-AF65-F5344CB8AC3E}">
        <p14:creationId xmlns:p14="http://schemas.microsoft.com/office/powerpoint/2010/main" val="39271551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20000"/>
              </a:bodyPr>
              <a:lstStyle/>
              <a:p>
                <a:r>
                  <a:rPr lang="fr-FR" dirty="0" smtClean="0"/>
                  <a:t>Previous </a:t>
                </a:r>
                <a:r>
                  <a:rPr lang="fr-FR" dirty="0" err="1" smtClean="0"/>
                  <a:t>equation</a:t>
                </a:r>
                <a:r>
                  <a:rPr lang="fr-FR" dirty="0" smtClean="0"/>
                  <a:t> </a:t>
                </a:r>
                <a:r>
                  <a:rPr lang="fr-FR" dirty="0" err="1" smtClean="0"/>
                  <a:t>can</a:t>
                </a:r>
                <a:r>
                  <a:rPr lang="fr-FR" dirty="0" smtClean="0"/>
                  <a:t> </a:t>
                </a:r>
                <a:r>
                  <a:rPr lang="fr-FR" dirty="0" err="1" smtClean="0"/>
                  <a:t>be</a:t>
                </a:r>
                <a:r>
                  <a:rPr lang="fr-FR" dirty="0" smtClean="0"/>
                  <a:t> </a:t>
                </a:r>
                <a:r>
                  <a:rPr lang="fr-FR" dirty="0" err="1" smtClean="0"/>
                  <a:t>written</a:t>
                </a:r>
                <a:r>
                  <a:rPr lang="fr-FR" dirty="0" smtClean="0"/>
                  <a:t> as:</a:t>
                </a:r>
              </a:p>
              <a:p>
                <a:endParaRPr lang="fr-FR" dirty="0"/>
              </a:p>
              <a:p>
                <a:pPr marL="45720" indent="0">
                  <a:buNone/>
                </a:pPr>
                <a14:m>
                  <m:oMathPara xmlns:m="http://schemas.openxmlformats.org/officeDocument/2006/math">
                    <m:oMathParaPr>
                      <m:jc m:val="centerGroup"/>
                    </m:oMathParaPr>
                    <m:oMath xmlns:m="http://schemas.openxmlformats.org/officeDocument/2006/math">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d>
                        <m:dPr>
                          <m:ctrlPr>
                            <a:rPr lang="fr-FR" i="1">
                              <a:latin typeface="Cambria Math" panose="02040503050406030204" pitchFamily="18" charset="0"/>
                            </a:rPr>
                          </m:ctrlPr>
                        </m:dPr>
                        <m:e>
                          <m:f>
                            <m:fPr>
                              <m:ctrlPr>
                                <a:rPr lang="fr-FR" i="1">
                                  <a:latin typeface="Cambria Math" panose="02040503050406030204" pitchFamily="18" charset="0"/>
                                </a:rPr>
                              </m:ctrlPr>
                            </m:fPr>
                            <m:num>
                              <m:r>
                                <a:rPr lang="pt-BR" i="1">
                                  <a:latin typeface="Cambria Math" panose="02040503050406030204" pitchFamily="18" charset="0"/>
                                </a:rPr>
                                <m:t>𝛼</m:t>
                              </m:r>
                            </m:num>
                            <m:den>
                              <m:r>
                                <a:rPr lang="en-US" i="1">
                                  <a:latin typeface="Cambria Math" panose="02040503050406030204" pitchFamily="18" charset="0"/>
                                </a:rPr>
                                <m:t>1−</m:t>
                              </m:r>
                              <m:r>
                                <a:rPr lang="pt-BR" i="1">
                                  <a:latin typeface="Cambria Math" panose="02040503050406030204" pitchFamily="18" charset="0"/>
                                </a:rPr>
                                <m:t>𝛼</m:t>
                              </m:r>
                            </m:den>
                          </m:f>
                        </m:e>
                      </m:d>
                      <m:d>
                        <m:dPr>
                          <m:begChr m:val="["/>
                          <m:endChr m:val="]"/>
                          <m:ctrlPr>
                            <a:rPr lang="fr-FR" i="1">
                              <a:latin typeface="Cambria Math" panose="02040503050406030204" pitchFamily="18" charset="0"/>
                            </a:rPr>
                          </m:ctrlPr>
                        </m:dPr>
                        <m:e>
                          <m:f>
                            <m:fPr>
                              <m:ctrlPr>
                                <a:rPr lang="fr-FR" i="1">
                                  <a:latin typeface="Cambria Math" panose="02040503050406030204" pitchFamily="18" charset="0"/>
                                </a:rPr>
                              </m:ctrlPr>
                            </m:fPr>
                            <m:num>
                              <m:d>
                                <m:dPr>
                                  <m:ctrlPr>
                                    <a:rPr lang="fr-FR" i="1">
                                      <a:latin typeface="Cambria Math" panose="02040503050406030204" pitchFamily="18" charset="0"/>
                                    </a:rPr>
                                  </m:ctrlPr>
                                </m:dPr>
                                <m:e>
                                  <m:r>
                                    <a:rPr lang="en-US" i="1">
                                      <a:latin typeface="Cambria Math" panose="02040503050406030204" pitchFamily="18" charset="0"/>
                                    </a:rPr>
                                    <m:t>1+</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fr-FR" i="1">
                                      <a:latin typeface="Cambria Math" panose="02040503050406030204" pitchFamily="18" charset="0"/>
                                    </a:rPr>
                                  </m:ctrlPr>
                                </m:sSubPr>
                                <m:e>
                                  <m:r>
                                    <a:rPr lang="pt-BR" i="1">
                                      <a:latin typeface="Cambria Math" panose="02040503050406030204" pitchFamily="18" charset="0"/>
                                    </a:rPr>
                                    <m:t>𝑇</m:t>
                                  </m:r>
                                </m:e>
                                <m:sub>
                                  <m:r>
                                    <a:rPr lang="en-US" i="1">
                                      <a:latin typeface="Cambria Math" panose="02040503050406030204" pitchFamily="18" charset="0"/>
                                    </a:rPr>
                                    <m:t>1</m:t>
                                  </m:r>
                                </m:sub>
                              </m:sSub>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𝑇</m:t>
                                  </m:r>
                                </m:e>
                                <m:sub>
                                  <m:r>
                                    <a:rPr lang="en-US" i="1">
                                      <a:latin typeface="Cambria Math" panose="02040503050406030204" pitchFamily="18" charset="0"/>
                                    </a:rPr>
                                    <m:t>2</m:t>
                                  </m:r>
                                </m:sub>
                              </m:sSub>
                            </m:num>
                            <m:den>
                              <m:sSub>
                                <m:sSubPr>
                                  <m:ctrlPr>
                                    <a:rPr lang="fr-FR"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r>
                                <a:rPr lang="en-US" i="1">
                                  <a:latin typeface="Cambria Math" panose="02040503050406030204" pitchFamily="18" charset="0"/>
                                </a:rPr>
                                <m:t>(2+</m:t>
                              </m:r>
                              <m:sSup>
                                <m:sSupPr>
                                  <m:ctrlPr>
                                    <a:rPr lang="fr-FR"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r>
                                <a:rPr lang="en-US" i="1">
                                  <a:latin typeface="Cambria Math" panose="02040503050406030204" pitchFamily="18" charset="0"/>
                                </a:rPr>
                                <m:t>)</m:t>
                              </m:r>
                            </m:den>
                          </m:f>
                        </m:e>
                      </m:d>
                    </m:oMath>
                  </m:oMathPara>
                </a14:m>
                <a:endParaRPr lang="en-US" dirty="0" smtClean="0"/>
              </a:p>
              <a:p>
                <a:endParaRPr lang="fr-FR" dirty="0" smtClean="0"/>
              </a:p>
              <a:p>
                <a:r>
                  <a:rPr lang="fr-FR" dirty="0" err="1" smtClean="0"/>
                  <a:t>where</a:t>
                </a:r>
                <a:r>
                  <a:rPr lang="fr-FR" dirty="0" smtClean="0"/>
                  <a:t> </a:t>
                </a:r>
                <a:r>
                  <a:rPr lang="fr-FR" i="1" dirty="0" smtClean="0"/>
                  <a:t>T</a:t>
                </a:r>
                <a:r>
                  <a:rPr lang="fr-FR" dirty="0" smtClean="0"/>
                  <a:t> and </a:t>
                </a:r>
                <a:r>
                  <a:rPr lang="fr-FR" i="1" dirty="0" smtClean="0"/>
                  <a:t>N</a:t>
                </a:r>
                <a:r>
                  <a:rPr lang="fr-FR" dirty="0" smtClean="0"/>
                  <a:t> are the </a:t>
                </a:r>
                <a:r>
                  <a:rPr lang="fr-FR" dirty="0" err="1" smtClean="0"/>
                  <a:t>supply</a:t>
                </a:r>
                <a:r>
                  <a:rPr lang="fr-FR" dirty="0" smtClean="0"/>
                  <a:t> of tradables and </a:t>
                </a:r>
                <a:r>
                  <a:rPr lang="fr-FR" dirty="0" err="1" smtClean="0"/>
                  <a:t>nontradables</a:t>
                </a:r>
                <a:r>
                  <a:rPr lang="fr-FR" dirty="0" smtClean="0"/>
                  <a:t>, </a:t>
                </a:r>
                <a:r>
                  <a:rPr lang="fr-FR" dirty="0" err="1" smtClean="0"/>
                  <a:t>which</a:t>
                </a:r>
                <a:r>
                  <a:rPr lang="fr-FR" dirty="0" smtClean="0"/>
                  <a:t> </a:t>
                </a:r>
                <a:r>
                  <a:rPr lang="fr-FR" dirty="0" err="1" smtClean="0"/>
                  <a:t>we</a:t>
                </a:r>
                <a:r>
                  <a:rPr lang="fr-FR" dirty="0" smtClean="0"/>
                  <a:t> </a:t>
                </a:r>
                <a:r>
                  <a:rPr lang="fr-FR" dirty="0" err="1" smtClean="0"/>
                  <a:t>repead</a:t>
                </a:r>
                <a:r>
                  <a:rPr lang="fr-FR" dirty="0" smtClean="0"/>
                  <a:t> </a:t>
                </a:r>
                <a:r>
                  <a:rPr lang="fr-FR" dirty="0" err="1" smtClean="0"/>
                  <a:t>here</a:t>
                </a:r>
                <a:r>
                  <a:rPr lang="fr-FR" dirty="0" smtClean="0"/>
                  <a:t>:</a:t>
                </a:r>
              </a:p>
              <a:p>
                <a:endParaRPr lang="fr-FR" dirty="0" smtClean="0"/>
              </a:p>
              <a:p>
                <a:pPr marL="4572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𝑇</m:t>
                      </m:r>
                      <m:r>
                        <a:rPr lang="en-US" i="1">
                          <a:latin typeface="Cambria Math" panose="02040503050406030204" pitchFamily="18" charset="0"/>
                        </a:rPr>
                        <m:t>=</m:t>
                      </m:r>
                      <m:bar>
                        <m:barPr>
                          <m:pos m:val="top"/>
                          <m:ctrlPr>
                            <a:rPr lang="fr-FR" i="1">
                              <a:latin typeface="Cambria Math" panose="02040503050406030204" pitchFamily="18" charset="0"/>
                            </a:rPr>
                          </m:ctrlPr>
                        </m:barPr>
                        <m:e>
                          <m:r>
                            <a:rPr lang="pt-BR" i="1">
                              <a:latin typeface="Cambria Math" panose="02040503050406030204" pitchFamily="18" charset="0"/>
                            </a:rPr>
                            <m:t>𝑌</m:t>
                          </m:r>
                        </m:e>
                      </m:bar>
                      <m:sSup>
                        <m:sSupPr>
                          <m:ctrlPr>
                            <a:rPr lang="fr-FR" i="1">
                              <a:latin typeface="Cambria Math" panose="02040503050406030204" pitchFamily="18" charset="0"/>
                            </a:rPr>
                          </m:ctrlPr>
                        </m:sSupPr>
                        <m:e>
                          <m:d>
                            <m:dPr>
                              <m:ctrlPr>
                                <a:rPr lang="fr-FR" i="1">
                                  <a:latin typeface="Cambria Math" panose="02040503050406030204" pitchFamily="18" charset="0"/>
                                </a:rPr>
                              </m:ctrlPr>
                            </m:dPr>
                            <m:e>
                              <m:f>
                                <m:fPr>
                                  <m:ctrlPr>
                                    <a:rPr lang="fr-FR" i="1">
                                      <a:latin typeface="Cambria Math" panose="02040503050406030204" pitchFamily="18" charset="0"/>
                                    </a:rPr>
                                  </m:ctrlPr>
                                </m:fPr>
                                <m:num>
                                  <m:sSubSup>
                                    <m:sSubSupPr>
                                      <m:ctrlPr>
                                        <a:rPr lang="fr-FR" i="1">
                                          <a:latin typeface="Cambria Math" panose="02040503050406030204" pitchFamily="18" charset="0"/>
                                        </a:rPr>
                                      </m:ctrlPr>
                                    </m:sSubSupPr>
                                    <m:e>
                                      <m:r>
                                        <a:rPr lang="pt-BR" i="1">
                                          <a:latin typeface="Cambria Math" panose="02040503050406030204" pitchFamily="18" charset="0"/>
                                        </a:rPr>
                                        <m:t>𝛼</m:t>
                                      </m:r>
                                    </m:e>
                                    <m:sub>
                                      <m:r>
                                        <a:rPr lang="pt-BR" i="1">
                                          <a:latin typeface="Cambria Math" panose="02040503050406030204" pitchFamily="18" charset="0"/>
                                        </a:rPr>
                                        <m:t>𝑇</m:t>
                                      </m:r>
                                    </m:sub>
                                    <m:sup>
                                      <m:r>
                                        <a:rPr lang="pt-BR" i="1">
                                          <a:latin typeface="Cambria Math" panose="02040503050406030204" pitchFamily="18" charset="0"/>
                                        </a:rPr>
                                        <m:t>𝜌</m:t>
                                      </m:r>
                                    </m:sup>
                                  </m:sSubSup>
                                </m:num>
                                <m:den>
                                  <m:nary>
                                    <m:naryPr>
                                      <m:chr m:val="∏"/>
                                      <m:limLoc m:val="undOvr"/>
                                      <m:subHide m:val="on"/>
                                      <m:supHide m:val="on"/>
                                      <m:ctrlPr>
                                        <a:rPr lang="fr-FR" i="1">
                                          <a:latin typeface="Cambria Math" panose="02040503050406030204" pitchFamily="18" charset="0"/>
                                        </a:rPr>
                                      </m:ctrlPr>
                                    </m:naryPr>
                                    <m:sub/>
                                    <m:sup/>
                                    <m:e>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e>
                                  </m:nary>
                                </m:den>
                              </m:f>
                            </m:e>
                          </m:d>
                        </m:e>
                        <m:sup>
                          <m:f>
                            <m:fPr>
                              <m:ctrlPr>
                                <a:rPr lang="fr-FR"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r>
                        <a:rPr lang="fr-FR" b="0" i="0" smtClean="0">
                          <a:latin typeface="Cambria Math" panose="02040503050406030204" pitchFamily="18" charset="0"/>
                        </a:rPr>
                        <m:t> </m:t>
                      </m:r>
                      <m:r>
                        <m:rPr>
                          <m:sty m:val="p"/>
                        </m:rPr>
                        <a:rPr lang="fr-FR" b="0" i="0" smtClean="0">
                          <a:latin typeface="Cambria Math" panose="02040503050406030204" pitchFamily="18" charset="0"/>
                        </a:rPr>
                        <m:t>and</m:t>
                      </m:r>
                      <m:r>
                        <a:rPr lang="fr-FR" b="0" i="0" smtClean="0">
                          <a:latin typeface="Cambria Math" panose="02040503050406030204" pitchFamily="18" charset="0"/>
                        </a:rPr>
                        <m:t> </m:t>
                      </m:r>
                      <m:r>
                        <a:rPr lang="pt-BR" i="1">
                          <a:latin typeface="Cambria Math" panose="02040503050406030204" pitchFamily="18" charset="0"/>
                        </a:rPr>
                        <m:t>𝑁</m:t>
                      </m:r>
                      <m:r>
                        <a:rPr lang="en-US" i="1">
                          <a:latin typeface="Cambria Math" panose="02040503050406030204" pitchFamily="18" charset="0"/>
                        </a:rPr>
                        <m:t>=</m:t>
                      </m:r>
                      <m:bar>
                        <m:barPr>
                          <m:pos m:val="top"/>
                          <m:ctrlPr>
                            <a:rPr lang="fr-FR" i="1">
                              <a:latin typeface="Cambria Math" panose="02040503050406030204" pitchFamily="18" charset="0"/>
                            </a:rPr>
                          </m:ctrlPr>
                        </m:barPr>
                        <m:e>
                          <m:r>
                            <a:rPr lang="pt-BR" i="1">
                              <a:latin typeface="Cambria Math" panose="02040503050406030204" pitchFamily="18" charset="0"/>
                            </a:rPr>
                            <m:t>𝑌</m:t>
                          </m:r>
                        </m:e>
                      </m:bar>
                      <m:sSup>
                        <m:sSupPr>
                          <m:ctrlPr>
                            <a:rPr lang="fr-FR" i="1">
                              <a:latin typeface="Cambria Math" panose="02040503050406030204" pitchFamily="18" charset="0"/>
                            </a:rPr>
                          </m:ctrlPr>
                        </m:sSupPr>
                        <m:e>
                          <m:d>
                            <m:dPr>
                              <m:ctrlPr>
                                <a:rPr lang="fr-FR" i="1">
                                  <a:latin typeface="Cambria Math" panose="02040503050406030204" pitchFamily="18" charset="0"/>
                                </a:rPr>
                              </m:ctrlPr>
                            </m:dPr>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sSubSup>
                                    <m:sSubSupPr>
                                      <m:ctrlPr>
                                        <a:rPr lang="fr-FR"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𝑁</m:t>
                                      </m:r>
                                    </m:sub>
                                    <m:sup>
                                      <m:r>
                                        <a:rPr lang="pt-BR" i="1">
                                          <a:latin typeface="Cambria Math" panose="02040503050406030204" pitchFamily="18" charset="0"/>
                                        </a:rPr>
                                        <m:t>𝜌</m:t>
                                      </m:r>
                                    </m:sup>
                                  </m:sSubSup>
                                </m:num>
                                <m:den>
                                  <m:nary>
                                    <m:naryPr>
                                      <m:chr m:val="∏"/>
                                      <m:limLoc m:val="undOvr"/>
                                      <m:subHide m:val="on"/>
                                      <m:supHide m:val="on"/>
                                      <m:ctrlPr>
                                        <a:rPr lang="fr-FR" i="1">
                                          <a:latin typeface="Cambria Math" panose="02040503050406030204" pitchFamily="18" charset="0"/>
                                        </a:rPr>
                                      </m:ctrlPr>
                                    </m:naryPr>
                                    <m:sub/>
                                    <m:sup/>
                                    <m:e>
                                      <m:r>
                                        <a:rPr lang="en-US" i="1">
                                          <a:latin typeface="Cambria Math" panose="02040503050406030204" pitchFamily="18" charset="0"/>
                                        </a:rPr>
                                        <m:t>(</m:t>
                                      </m:r>
                                      <m:sSub>
                                        <m:sSubPr>
                                          <m:ctrlPr>
                                            <a:rPr lang="fr-FR"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m:t>
                                          </m:r>
                                        </m:sub>
                                      </m:sSub>
                                    </m:e>
                                  </m:nary>
                                </m:den>
                              </m:f>
                            </m:e>
                          </m:d>
                        </m:e>
                        <m:sup>
                          <m:f>
                            <m:fPr>
                              <m:ctrlPr>
                                <a:rPr lang="fr-FR"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oMath>
                  </m:oMathPara>
                </a14:m>
                <a:endParaRPr lang="en-US" dirty="0" smtClean="0"/>
              </a:p>
              <a:p>
                <a:endParaRPr lang="en-US" dirty="0" smtClean="0"/>
              </a:p>
              <a:p>
                <a:r>
                  <a:rPr lang="en-US" dirty="0" smtClean="0"/>
                  <a:t>It </a:t>
                </a:r>
                <a:r>
                  <a:rPr lang="en-US" dirty="0"/>
                  <a:t>is not possible to obtain a </a:t>
                </a:r>
                <a:r>
                  <a:rPr lang="en-US" dirty="0" smtClean="0"/>
                  <a:t>closed form solution due </a:t>
                </a:r>
                <a:r>
                  <a:rPr lang="en-US" dirty="0"/>
                  <a:t>to the non-linearity of the supply functions in relation to price. </a:t>
                </a:r>
                <a:endParaRPr lang="en-US" dirty="0" smtClean="0"/>
              </a:p>
              <a:p>
                <a:r>
                  <a:rPr lang="en-US" dirty="0" smtClean="0"/>
                  <a:t>With some </a:t>
                </a:r>
                <a:r>
                  <a:rPr lang="en-US" dirty="0"/>
                  <a:t>simplifications, </a:t>
                </a:r>
                <a:r>
                  <a:rPr lang="en-US" dirty="0" smtClean="0"/>
                  <a:t>we can get interesting conclusions </a:t>
                </a:r>
                <a:r>
                  <a:rPr lang="en-US" dirty="0"/>
                  <a:t>in relation to the </a:t>
                </a:r>
                <a:r>
                  <a:rPr lang="en-US" dirty="0" smtClean="0"/>
                  <a:t>behavior of the </a:t>
                </a:r>
                <a:r>
                  <a:rPr lang="en-US" dirty="0"/>
                  <a:t>equilibrium </a:t>
                </a:r>
                <a:r>
                  <a:rPr lang="en-US" dirty="0" smtClean="0"/>
                  <a:t>price.</a:t>
                </a:r>
                <a:endParaRPr lang="fr-FR" dirty="0"/>
              </a:p>
              <a:p>
                <a:pPr marL="45720" indent="0">
                  <a:buNone/>
                </a:pPr>
                <a:endParaRPr lang="fr-FR"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34</a:t>
            </a:fld>
            <a:endParaRPr lang="pt-BR"/>
          </a:p>
        </p:txBody>
      </p:sp>
      <p:sp>
        <p:nvSpPr>
          <p:cNvPr id="4" name="Titre 3"/>
          <p:cNvSpPr>
            <a:spLocks noGrp="1"/>
          </p:cNvSpPr>
          <p:nvPr>
            <p:ph type="title"/>
          </p:nvPr>
        </p:nvSpPr>
        <p:spPr/>
        <p:txBody>
          <a:bodyPr/>
          <a:lstStyle/>
          <a:p>
            <a:r>
              <a:rPr lang="en-US" dirty="0"/>
              <a:t>The Equilibrium Price</a:t>
            </a:r>
          </a:p>
        </p:txBody>
      </p:sp>
    </p:spTree>
    <p:extLst>
      <p:ext uri="{BB962C8B-B14F-4D97-AF65-F5344CB8AC3E}">
        <p14:creationId xmlns:p14="http://schemas.microsoft.com/office/powerpoint/2010/main" val="1640200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7500" lnSpcReduction="20000"/>
              </a:bodyPr>
              <a:lstStyle/>
              <a:p>
                <a:r>
                  <a:rPr lang="en-US" dirty="0" smtClean="0"/>
                  <a:t>The equilibrium price in autarchy will be a relevant reference to analyze the impact of certain variables on the RER. </a:t>
                </a:r>
              </a:p>
              <a:p>
                <a:endParaRPr lang="en-US" dirty="0"/>
              </a:p>
              <a:p>
                <a:r>
                  <a:rPr lang="en-US" dirty="0" smtClean="0"/>
                  <a:t>In </a:t>
                </a:r>
                <a:r>
                  <a:rPr lang="en-US" dirty="0"/>
                  <a:t>autarchy, by definition, there is no international trade of goods or </a:t>
                </a:r>
                <a:r>
                  <a:rPr lang="en-US" dirty="0" smtClean="0"/>
                  <a:t>financial assets. </a:t>
                </a:r>
              </a:p>
              <a:p>
                <a:endParaRPr lang="en-US" dirty="0" smtClean="0"/>
              </a:p>
              <a:p>
                <a:r>
                  <a:rPr lang="en-US" dirty="0" smtClean="0"/>
                  <a:t>Hence, aggregate expenditures equal GDP each period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𝑡</m:t>
                        </m:r>
                      </m:sub>
                    </m:sSub>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pt-BR" i="1">
                            <a:latin typeface="Cambria Math" panose="02040503050406030204" pitchFamily="18" charset="0"/>
                          </a:rPr>
                          <m:t>𝑡</m:t>
                        </m:r>
                      </m:sub>
                    </m:sSub>
                    <m:nary>
                      <m:naryPr>
                        <m:chr m:val="∏"/>
                        <m:limLoc m:val="subSup"/>
                        <m:supHide m:val="on"/>
                        <m:ctrlPr>
                          <a:rPr lang="en-US" i="1">
                            <a:latin typeface="Cambria Math" panose="02040503050406030204" pitchFamily="18" charset="0"/>
                          </a:rPr>
                        </m:ctrlPr>
                      </m:naryPr>
                      <m:sub>
                        <m:r>
                          <a:rPr lang="pt-BR" i="1">
                            <a:latin typeface="Cambria Math" panose="02040503050406030204" pitchFamily="18" charset="0"/>
                          </a:rPr>
                          <m:t>𝑡</m:t>
                        </m: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e>
                        </m:d>
                      </m:e>
                    </m:nary>
                  </m:oMath>
                </a14:m>
                <a:r>
                  <a:rPr lang="en-US" dirty="0" smtClean="0"/>
                  <a:t>, or:</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r>
                        <a:rPr lang="pt-BR"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pt-BR" i="1">
                                  <a:latin typeface="Cambria Math" panose="02040503050406030204" pitchFamily="18" charset="0"/>
                                </a:rPr>
                                <m:t>𝑡</m:t>
                              </m:r>
                            </m:sub>
                          </m:sSub>
                          <m:nary>
                            <m:naryPr>
                              <m:chr m:val="∏"/>
                              <m:limLoc m:val="subSup"/>
                              <m:supHide m:val="on"/>
                              <m:ctrlPr>
                                <a:rPr lang="en-US" i="1">
                                  <a:latin typeface="Cambria Math" panose="02040503050406030204" pitchFamily="18" charset="0"/>
                                </a:rPr>
                              </m:ctrlPr>
                            </m:naryPr>
                            <m:sub>
                              <m:r>
                                <a:rPr lang="pt-BR" i="1">
                                  <a:latin typeface="Cambria Math" panose="02040503050406030204" pitchFamily="18" charset="0"/>
                                </a:rPr>
                                <m:t>𝑡</m:t>
                              </m: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e>
                              </m:d>
                            </m:e>
                          </m:nary>
                        </m:e>
                      </m:d>
                    </m:oMath>
                  </m:oMathPara>
                </a14:m>
                <a:endParaRPr lang="en-US" dirty="0"/>
              </a:p>
              <a:p>
                <a:pPr marL="45720" indent="0">
                  <a:buNone/>
                </a:pPr>
                <a:r>
                  <a:rPr lang="en-US" dirty="0"/>
                  <a:t> </a:t>
                </a:r>
              </a:p>
              <a:p>
                <a:r>
                  <a:rPr lang="en-US" dirty="0"/>
                  <a:t>which results in a </a:t>
                </a:r>
                <a:r>
                  <a:rPr lang="en-US" dirty="0" err="1" smtClean="0"/>
                  <a:t>nontradables</a:t>
                </a:r>
                <a:r>
                  <a:rPr lang="en-US" dirty="0" smtClean="0"/>
                  <a:t> </a:t>
                </a:r>
                <a:r>
                  <a:rPr lang="en-US" dirty="0"/>
                  <a:t>price determined by:</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𝑁𝑡</m:t>
                          </m:r>
                        </m:sub>
                        <m:sup>
                          <m:r>
                            <a:rPr lang="pt-BR" i="1">
                              <a:latin typeface="Cambria Math" panose="02040503050406030204" pitchFamily="18" charset="0"/>
                            </a:rPr>
                            <m:t>𝐴</m:t>
                          </m:r>
                        </m:sup>
                      </m:sSub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𝛼</m:t>
                                  </m:r>
                                </m:e>
                                <m:sub>
                                  <m:r>
                                    <a:rPr lang="pt-BR" i="1">
                                      <a:latin typeface="Cambria Math" panose="02040503050406030204" pitchFamily="18" charset="0"/>
                                    </a:rPr>
                                    <m:t>𝑇𝑡</m:t>
                                  </m:r>
                                </m:sub>
                              </m:sSub>
                            </m:num>
                            <m:den>
                              <m:sSub>
                                <m:sSubPr>
                                  <m:ctrlPr>
                                    <a:rPr lang="en-US" i="1">
                                      <a:latin typeface="Cambria Math" panose="02040503050406030204" pitchFamily="18" charset="0"/>
                                    </a:rPr>
                                  </m:ctrlPr>
                                </m:sSubPr>
                                <m:e>
                                  <m:r>
                                    <a:rPr lang="pt-BR" i="1">
                                      <a:latin typeface="Cambria Math" panose="02040503050406030204" pitchFamily="18" charset="0"/>
                                    </a:rPr>
                                    <m:t>𝛼</m:t>
                                  </m:r>
                                </m:e>
                                <m:sub>
                                  <m:r>
                                    <a:rPr lang="pt-BR" i="1">
                                      <a:latin typeface="Cambria Math" panose="02040503050406030204" pitchFamily="18" charset="0"/>
                                    </a:rPr>
                                    <m:t>𝑁𝑡</m:t>
                                  </m:r>
                                </m:sub>
                              </m:sSub>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pt-BR" i="1">
                                      <a:latin typeface="Cambria Math" panose="02040503050406030204" pitchFamily="18" charset="0"/>
                                    </a:rPr>
                                    <m:t>𝛼</m:t>
                                  </m:r>
                                </m:num>
                                <m:den>
                                  <m:r>
                                    <a:rPr lang="en-US" i="1">
                                      <a:latin typeface="Cambria Math" panose="02040503050406030204" pitchFamily="18" charset="0"/>
                                    </a:rPr>
                                    <m:t>1−</m:t>
                                  </m:r>
                                  <m:r>
                                    <a:rPr lang="pt-BR" i="1">
                                      <a:latin typeface="Cambria Math" panose="02040503050406030204" pitchFamily="18" charset="0"/>
                                    </a:rPr>
                                    <m:t>𝛼</m:t>
                                  </m:r>
                                </m:den>
                              </m:f>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oMath>
                  </m:oMathPara>
                </a14:m>
                <a:endParaRPr lang="en-US" dirty="0"/>
              </a:p>
              <a:p>
                <a:endParaRPr lang="en-US" dirty="0" smtClean="0"/>
              </a:p>
              <a:p>
                <a:pPr lvl="1"/>
                <a14:m>
                  <m:oMath xmlns:m="http://schemas.openxmlformats.org/officeDocument/2006/math">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𝑁𝑡</m:t>
                        </m:r>
                      </m:sub>
                      <m:sup>
                        <m:r>
                          <a:rPr lang="pt-BR" i="1">
                            <a:latin typeface="Cambria Math" panose="02040503050406030204" pitchFamily="18" charset="0"/>
                          </a:rPr>
                          <m:t>𝐴</m:t>
                        </m:r>
                      </m:sup>
                    </m:sSubSup>
                    <m:r>
                      <a:rPr lang="fr-FR" b="0" i="0" smtClean="0">
                        <a:latin typeface="Cambria Math" panose="02040503050406030204" pitchFamily="18" charset="0"/>
                      </a:rPr>
                      <m:t>:</m:t>
                    </m:r>
                  </m:oMath>
                </a14:m>
                <a:r>
                  <a:rPr lang="pt-BR" dirty="0" smtClean="0"/>
                  <a:t> </a:t>
                </a:r>
                <a:r>
                  <a:rPr lang="en-US" dirty="0" smtClean="0"/>
                  <a:t>price </a:t>
                </a:r>
                <a:r>
                  <a:rPr lang="en-US" dirty="0"/>
                  <a:t>of the </a:t>
                </a:r>
                <a:r>
                  <a:rPr lang="en-US" dirty="0" err="1" smtClean="0"/>
                  <a:t>nontradables</a:t>
                </a:r>
                <a:r>
                  <a:rPr lang="en-US" dirty="0" smtClean="0"/>
                  <a:t> </a:t>
                </a:r>
                <a:r>
                  <a:rPr lang="en-US" dirty="0"/>
                  <a:t>in autarky</a:t>
                </a:r>
                <a:r>
                  <a:rPr lang="en-US" dirty="0" smtClean="0"/>
                  <a:t>.</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r="-14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35</a:t>
            </a:fld>
            <a:endParaRPr lang="pt-BR"/>
          </a:p>
        </p:txBody>
      </p:sp>
      <p:sp>
        <p:nvSpPr>
          <p:cNvPr id="4" name="Titre 3"/>
          <p:cNvSpPr>
            <a:spLocks noGrp="1"/>
          </p:cNvSpPr>
          <p:nvPr>
            <p:ph type="title"/>
          </p:nvPr>
        </p:nvSpPr>
        <p:spPr/>
        <p:txBody>
          <a:bodyPr/>
          <a:lstStyle/>
          <a:p>
            <a:r>
              <a:rPr lang="en-US" dirty="0"/>
              <a:t>Equilibrium Price in Autarky</a:t>
            </a:r>
          </a:p>
        </p:txBody>
      </p:sp>
    </p:spTree>
    <p:extLst>
      <p:ext uri="{BB962C8B-B14F-4D97-AF65-F5344CB8AC3E}">
        <p14:creationId xmlns:p14="http://schemas.microsoft.com/office/powerpoint/2010/main" val="2606144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0000" lnSpcReduction="20000"/>
              </a:bodyPr>
              <a:lstStyle/>
              <a:p>
                <a:r>
                  <a:rPr lang="en-US" sz="2300" dirty="0" smtClean="0"/>
                  <a:t>Consumer </a:t>
                </a:r>
                <a:r>
                  <a:rPr lang="en-US" sz="2300" dirty="0"/>
                  <a:t>price </a:t>
                </a:r>
                <a:r>
                  <a:rPr lang="en-US" sz="2300" dirty="0" smtClean="0"/>
                  <a:t>index: weighted </a:t>
                </a:r>
                <a:r>
                  <a:rPr lang="en-US" sz="2300" dirty="0"/>
                  <a:t>average of the </a:t>
                </a:r>
                <a:r>
                  <a:rPr lang="en-US" sz="2300" dirty="0" smtClean="0"/>
                  <a:t>prices, </a:t>
                </a:r>
                <a:r>
                  <a:rPr lang="en-US" sz="2300" dirty="0"/>
                  <a:t>where the weight attributed to the price of each good corresponds to its share in the total expenditures. </a:t>
                </a:r>
                <a:endParaRPr lang="en-US" sz="2300" dirty="0" smtClean="0"/>
              </a:p>
              <a:p>
                <a:endParaRPr lang="en-US" sz="2300" dirty="0"/>
              </a:p>
              <a:p>
                <a:r>
                  <a:rPr lang="en-US" sz="2300" dirty="0" smtClean="0"/>
                  <a:t>With </a:t>
                </a:r>
                <a:r>
                  <a:rPr lang="en-US" sz="2300" dirty="0"/>
                  <a:t>Cobb-Douglas preferences</a:t>
                </a:r>
                <a:r>
                  <a:rPr lang="en-US" sz="2300" dirty="0" smtClean="0"/>
                  <a:t>, the </a:t>
                </a:r>
                <a:r>
                  <a:rPr lang="en-US" sz="2300" dirty="0"/>
                  <a:t>consumer spends a share  </a:t>
                </a:r>
                <a14:m>
                  <m:oMath xmlns:m="http://schemas.openxmlformats.org/officeDocument/2006/math">
                    <m:r>
                      <a:rPr lang="en-US" sz="2300" i="1">
                        <a:latin typeface="Cambria Math" panose="02040503050406030204" pitchFamily="18" charset="0"/>
                      </a:rPr>
                      <m:t>(1−</m:t>
                    </m:r>
                    <m:r>
                      <a:rPr lang="pt-BR" sz="2300" i="1">
                        <a:latin typeface="Cambria Math" panose="02040503050406030204" pitchFamily="18" charset="0"/>
                      </a:rPr>
                      <m:t>𝛼</m:t>
                    </m:r>
                    <m:r>
                      <a:rPr lang="en-US" sz="2300" i="1">
                        <a:latin typeface="Cambria Math" panose="02040503050406030204" pitchFamily="18" charset="0"/>
                      </a:rPr>
                      <m:t>)</m:t>
                    </m:r>
                  </m:oMath>
                </a14:m>
                <a:r>
                  <a:rPr lang="en-US" sz="2300" dirty="0"/>
                  <a:t> of their expenditures on tradable goods and a share </a:t>
                </a:r>
                <a14:m>
                  <m:oMath xmlns:m="http://schemas.openxmlformats.org/officeDocument/2006/math">
                    <m:r>
                      <a:rPr lang="pt-BR" sz="2300" i="1">
                        <a:latin typeface="Cambria Math" panose="02040503050406030204" pitchFamily="18" charset="0"/>
                      </a:rPr>
                      <m:t>𝛼</m:t>
                    </m:r>
                  </m:oMath>
                </a14:m>
                <a:r>
                  <a:rPr lang="pt-BR" sz="2300" dirty="0"/>
                  <a:t> </a:t>
                </a:r>
                <a:r>
                  <a:rPr lang="en-US" sz="2300" dirty="0"/>
                  <a:t>on </a:t>
                </a:r>
                <a:r>
                  <a:rPr lang="en-US" sz="2300" dirty="0" err="1" smtClean="0"/>
                  <a:t>nontradable</a:t>
                </a:r>
                <a:r>
                  <a:rPr lang="en-US" sz="2300" dirty="0" smtClean="0"/>
                  <a:t> goods</a:t>
                </a:r>
              </a:p>
              <a:p>
                <a:endParaRPr lang="en-US" sz="2300" dirty="0" smtClean="0"/>
              </a:p>
              <a:p>
                <a:r>
                  <a:rPr lang="en-US" sz="2300" dirty="0" smtClean="0"/>
                  <a:t>With the </a:t>
                </a:r>
                <a:r>
                  <a:rPr lang="en-US" sz="2300" dirty="0"/>
                  <a:t>tradable good as </a:t>
                </a:r>
                <a:r>
                  <a:rPr lang="en-US" sz="2300" dirty="0" err="1"/>
                  <a:t>numeraire</a:t>
                </a:r>
                <a:r>
                  <a:rPr lang="en-US" sz="2300" dirty="0"/>
                  <a:t>, </a:t>
                </a:r>
                <a14:m>
                  <m:oMath xmlns:m="http://schemas.openxmlformats.org/officeDocument/2006/math">
                    <m:sSub>
                      <m:sSubPr>
                        <m:ctrlPr>
                          <a:rPr lang="en-US" sz="2300" i="1">
                            <a:latin typeface="Cambria Math" panose="02040503050406030204" pitchFamily="18" charset="0"/>
                          </a:rPr>
                        </m:ctrlPr>
                      </m:sSubPr>
                      <m:e>
                        <m:r>
                          <a:rPr lang="pt-BR" sz="2300" i="1">
                            <a:latin typeface="Cambria Math" panose="02040503050406030204" pitchFamily="18" charset="0"/>
                          </a:rPr>
                          <m:t>𝑝</m:t>
                        </m:r>
                      </m:e>
                      <m:sub>
                        <m:r>
                          <a:rPr lang="pt-BR" sz="2300" i="1">
                            <a:latin typeface="Cambria Math" panose="02040503050406030204" pitchFamily="18" charset="0"/>
                          </a:rPr>
                          <m:t>𝑇𝑡</m:t>
                        </m:r>
                      </m:sub>
                    </m:sSub>
                    <m:r>
                      <a:rPr lang="en-US" sz="2300" i="1">
                        <a:latin typeface="Cambria Math" panose="02040503050406030204" pitchFamily="18" charset="0"/>
                      </a:rPr>
                      <m:t>=1∀</m:t>
                    </m:r>
                    <m:r>
                      <a:rPr lang="pt-BR" sz="2300" i="1">
                        <a:latin typeface="Cambria Math" panose="02040503050406030204" pitchFamily="18" charset="0"/>
                      </a:rPr>
                      <m:t>𝑡</m:t>
                    </m:r>
                  </m:oMath>
                </a14:m>
                <a:r>
                  <a:rPr lang="en-US" sz="2300" dirty="0"/>
                  <a:t>, the price index </a:t>
                </a:r>
                <a:r>
                  <a:rPr lang="en-US" sz="2300" dirty="0" smtClean="0"/>
                  <a:t>is then </a:t>
                </a:r>
                <a:r>
                  <a:rPr lang="en-US" sz="2300" dirty="0"/>
                  <a:t>given by</a:t>
                </a:r>
                <a:r>
                  <a:rPr lang="en-US" sz="2300" dirty="0" smtClean="0"/>
                  <a:t>: </a:t>
                </a:r>
                <a:endParaRPr lang="en-US" sz="2300" dirty="0"/>
              </a:p>
              <a:p>
                <a:pPr marL="45720" indent="0">
                  <a:buNone/>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pt-BR" sz="2300" i="1">
                              <a:latin typeface="Cambria Math" panose="02040503050406030204" pitchFamily="18" charset="0"/>
                            </a:rPr>
                            <m:t>𝑃</m:t>
                          </m:r>
                        </m:e>
                        <m:sub>
                          <m:r>
                            <a:rPr lang="pt-BR" sz="2300" i="1">
                              <a:latin typeface="Cambria Math" panose="02040503050406030204" pitchFamily="18" charset="0"/>
                            </a:rPr>
                            <m:t>𝑡</m:t>
                          </m:r>
                        </m:sub>
                      </m:sSub>
                      <m:r>
                        <a:rPr lang="en-US" sz="2300" i="1">
                          <a:latin typeface="Cambria Math" panose="02040503050406030204" pitchFamily="18" charset="0"/>
                        </a:rPr>
                        <m:t>=</m:t>
                      </m:r>
                      <m:sSubSup>
                        <m:sSubSupPr>
                          <m:ctrlPr>
                            <a:rPr lang="en-US" sz="2300" i="1">
                              <a:latin typeface="Cambria Math" panose="02040503050406030204" pitchFamily="18" charset="0"/>
                            </a:rPr>
                          </m:ctrlPr>
                        </m:sSubSupPr>
                        <m:e>
                          <m:r>
                            <a:rPr lang="pt-BR" sz="2300" i="1">
                              <a:latin typeface="Cambria Math" panose="02040503050406030204" pitchFamily="18" charset="0"/>
                            </a:rPr>
                            <m:t>𝑝</m:t>
                          </m:r>
                        </m:e>
                        <m:sub>
                          <m:r>
                            <a:rPr lang="pt-BR" sz="2300" i="1">
                              <a:latin typeface="Cambria Math" panose="02040503050406030204" pitchFamily="18" charset="0"/>
                            </a:rPr>
                            <m:t>𝑁𝑡</m:t>
                          </m:r>
                        </m:sub>
                        <m:sup>
                          <m:r>
                            <a:rPr lang="pt-BR" sz="2300" i="1">
                              <a:latin typeface="Cambria Math" panose="02040503050406030204" pitchFamily="18" charset="0"/>
                            </a:rPr>
                            <m:t>𝛼</m:t>
                          </m:r>
                        </m:sup>
                      </m:sSubSup>
                    </m:oMath>
                  </m:oMathPara>
                </a14:m>
                <a:endParaRPr lang="en-US" sz="2300" dirty="0"/>
              </a:p>
              <a:p>
                <a:endParaRPr lang="en-US" sz="2300" dirty="0"/>
              </a:p>
              <a:p>
                <a:pPr lvl="1"/>
                <a:r>
                  <a:rPr lang="en-US" sz="2000" dirty="0"/>
                  <a:t>and the </a:t>
                </a:r>
                <a:r>
                  <a:rPr lang="en-US" sz="2000" dirty="0" smtClean="0"/>
                  <a:t>RER</a:t>
                </a:r>
                <a:r>
                  <a:rPr lang="fr-FR" sz="2000" dirty="0" smtClean="0"/>
                  <a:t>,j</a:t>
                </a:r>
                <a:r>
                  <a:rPr lang="en-US" sz="2000" dirty="0" smtClean="0"/>
                  <a:t> for </a:t>
                </a:r>
                <a:r>
                  <a:rPr lang="en-US" sz="2000" dirty="0"/>
                  <a:t>S=1</a:t>
                </a:r>
                <a:r>
                  <a:rPr lang="en-US" sz="2000" dirty="0" smtClean="0"/>
                  <a:t>:</a:t>
                </a:r>
                <a:endParaRPr lang="en-US" sz="2300" dirty="0"/>
              </a:p>
              <a:p>
                <a:pPr marL="45720" indent="0">
                  <a:buNone/>
                </a:pPr>
                <a14:m>
                  <m:oMathPara xmlns:m="http://schemas.openxmlformats.org/officeDocument/2006/math">
                    <m:oMathParaPr>
                      <m:jc m:val="centerGroup"/>
                    </m:oMathParaPr>
                    <m:oMath xmlns:m="http://schemas.openxmlformats.org/officeDocument/2006/math">
                      <m:r>
                        <a:rPr lang="pt-BR" sz="2300" i="1">
                          <a:latin typeface="Cambria Math" panose="02040503050406030204" pitchFamily="18" charset="0"/>
                        </a:rPr>
                        <m:t>𝑄</m:t>
                      </m:r>
                      <m:r>
                        <a:rPr lang="pt-BR" sz="2300" i="1">
                          <a:latin typeface="Cambria Math" panose="02040503050406030204" pitchFamily="18" charset="0"/>
                        </a:rPr>
                        <m:t>=</m:t>
                      </m:r>
                      <m:sSup>
                        <m:sSupPr>
                          <m:ctrlPr>
                            <a:rPr lang="en-US" sz="2300" i="1">
                              <a:latin typeface="Cambria Math" panose="02040503050406030204" pitchFamily="18" charset="0"/>
                            </a:rPr>
                          </m:ctrlPr>
                        </m:sSupPr>
                        <m:e>
                          <m:d>
                            <m:dPr>
                              <m:ctrlPr>
                                <a:rPr lang="en-US" sz="2300" i="1">
                                  <a:latin typeface="Cambria Math" panose="02040503050406030204" pitchFamily="18" charset="0"/>
                                </a:rPr>
                              </m:ctrlPr>
                            </m:dPr>
                            <m:e>
                              <m:f>
                                <m:fPr>
                                  <m:ctrlPr>
                                    <a:rPr lang="en-US" sz="2300" i="1">
                                      <a:latin typeface="Cambria Math" panose="02040503050406030204" pitchFamily="18" charset="0"/>
                                    </a:rPr>
                                  </m:ctrlPr>
                                </m:fPr>
                                <m:num>
                                  <m:sSubSup>
                                    <m:sSubSupPr>
                                      <m:ctrlPr>
                                        <a:rPr lang="en-US" sz="2300" i="1">
                                          <a:latin typeface="Cambria Math" panose="02040503050406030204" pitchFamily="18" charset="0"/>
                                        </a:rPr>
                                      </m:ctrlPr>
                                    </m:sSubSupPr>
                                    <m:e>
                                      <m:r>
                                        <a:rPr lang="pt-BR" sz="2300" i="1">
                                          <a:latin typeface="Cambria Math" panose="02040503050406030204" pitchFamily="18" charset="0"/>
                                        </a:rPr>
                                        <m:t>𝑝</m:t>
                                      </m:r>
                                    </m:e>
                                    <m:sub>
                                      <m:r>
                                        <a:rPr lang="pt-BR" sz="2300" i="1">
                                          <a:latin typeface="Cambria Math" panose="02040503050406030204" pitchFamily="18" charset="0"/>
                                        </a:rPr>
                                        <m:t>𝑁</m:t>
                                      </m:r>
                                    </m:sub>
                                    <m:sup>
                                      <m:r>
                                        <a:rPr lang="pt-BR" sz="2300" i="1">
                                          <a:latin typeface="Cambria Math" panose="02040503050406030204" pitchFamily="18" charset="0"/>
                                        </a:rPr>
                                        <m:t>∗</m:t>
                                      </m:r>
                                    </m:sup>
                                  </m:sSubSup>
                                </m:num>
                                <m:den>
                                  <m:sSub>
                                    <m:sSubPr>
                                      <m:ctrlPr>
                                        <a:rPr lang="en-US" sz="2300" i="1">
                                          <a:latin typeface="Cambria Math" panose="02040503050406030204" pitchFamily="18" charset="0"/>
                                        </a:rPr>
                                      </m:ctrlPr>
                                    </m:sSubPr>
                                    <m:e>
                                      <m:r>
                                        <a:rPr lang="pt-BR" sz="2300" i="1">
                                          <a:latin typeface="Cambria Math" panose="02040503050406030204" pitchFamily="18" charset="0"/>
                                        </a:rPr>
                                        <m:t>𝑝</m:t>
                                      </m:r>
                                    </m:e>
                                    <m:sub>
                                      <m:r>
                                        <a:rPr lang="pt-BR" sz="2300" i="1">
                                          <a:latin typeface="Cambria Math" panose="02040503050406030204" pitchFamily="18" charset="0"/>
                                        </a:rPr>
                                        <m:t>𝑁</m:t>
                                      </m:r>
                                    </m:sub>
                                  </m:sSub>
                                </m:den>
                              </m:f>
                            </m:e>
                          </m:d>
                        </m:e>
                        <m:sup>
                          <m:r>
                            <a:rPr lang="pt-BR" sz="2300" i="1">
                              <a:latin typeface="Cambria Math" panose="02040503050406030204" pitchFamily="18" charset="0"/>
                            </a:rPr>
                            <m:t>𝛼</m:t>
                          </m:r>
                        </m:sup>
                      </m:sSup>
                    </m:oMath>
                  </m:oMathPara>
                </a14:m>
                <a:endParaRPr lang="en-US" sz="2300" dirty="0"/>
              </a:p>
              <a:p>
                <a:endParaRPr lang="en-US" sz="2300" dirty="0"/>
              </a:p>
              <a:p>
                <a:r>
                  <a:rPr lang="en-US" sz="2300" dirty="0"/>
                  <a:t>Therefore, </a:t>
                </a:r>
                <a:r>
                  <a:rPr lang="en-US" sz="2300" b="1" dirty="0"/>
                  <a:t>the equilibrium price of </a:t>
                </a:r>
                <a:r>
                  <a:rPr lang="en-US" sz="2300" b="1" dirty="0" err="1" smtClean="0"/>
                  <a:t>nontradable</a:t>
                </a:r>
                <a:r>
                  <a:rPr lang="en-US" sz="2300" b="1" dirty="0" smtClean="0"/>
                  <a:t> </a:t>
                </a:r>
                <a:r>
                  <a:rPr lang="en-US" sz="2300" b="1" dirty="0"/>
                  <a:t>goods determines the </a:t>
                </a:r>
                <a:r>
                  <a:rPr lang="en-US" sz="2300" b="1" dirty="0" smtClean="0"/>
                  <a:t>equilibrium RER.</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521"/>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36</a:t>
            </a:fld>
            <a:endParaRPr lang="pt-BR"/>
          </a:p>
        </p:txBody>
      </p:sp>
      <p:sp>
        <p:nvSpPr>
          <p:cNvPr id="4" name="Titre 3"/>
          <p:cNvSpPr>
            <a:spLocks noGrp="1"/>
          </p:cNvSpPr>
          <p:nvPr>
            <p:ph type="title"/>
          </p:nvPr>
        </p:nvSpPr>
        <p:spPr/>
        <p:txBody>
          <a:bodyPr/>
          <a:lstStyle/>
          <a:p>
            <a:r>
              <a:rPr lang="en-US" dirty="0"/>
              <a:t>Price Index and </a:t>
            </a:r>
            <a:r>
              <a:rPr lang="en-US" dirty="0" smtClean="0"/>
              <a:t>the RER</a:t>
            </a:r>
            <a:endParaRPr lang="en-US" dirty="0"/>
          </a:p>
        </p:txBody>
      </p:sp>
    </p:spTree>
    <p:extLst>
      <p:ext uri="{BB962C8B-B14F-4D97-AF65-F5344CB8AC3E}">
        <p14:creationId xmlns:p14="http://schemas.microsoft.com/office/powerpoint/2010/main" val="886862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a:t>The relationship between the RER and the current account helps understand how the equilibrium </a:t>
                </a:r>
                <a:r>
                  <a:rPr lang="en-US" dirty="0" smtClean="0"/>
                  <a:t>RER responds </a:t>
                </a:r>
                <a:r>
                  <a:rPr lang="en-US" dirty="0"/>
                  <a:t>to shocks or changes in other economic variables. </a:t>
                </a:r>
                <a:endParaRPr lang="en-US" dirty="0" smtClean="0"/>
              </a:p>
              <a:p>
                <a:endParaRPr lang="en-US" dirty="0"/>
              </a:p>
              <a:p>
                <a:r>
                  <a:rPr lang="en-US" dirty="0" smtClean="0"/>
                  <a:t>The </a:t>
                </a:r>
                <a:r>
                  <a:rPr lang="en-US" dirty="0"/>
                  <a:t>current-account balance is the sum of the income and the trade </a:t>
                </a:r>
                <a:r>
                  <a:rPr lang="en-US" dirty="0" smtClean="0"/>
                  <a:t>balances:</a:t>
                </a:r>
                <a:endParaRPr lang="en-US" dirty="0"/>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pt-BR" i="1">
                              <a:latin typeface="Cambria Math" panose="02040503050406030204" pitchFamily="18" charset="0"/>
                            </a:rPr>
                            <m:t>𝑡</m:t>
                          </m:r>
                        </m:sub>
                      </m:sSub>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sSub>
                        <m:sSubPr>
                          <m:ctrlPr>
                            <a:rPr lang="en-US" i="1">
                              <a:latin typeface="Cambria Math" panose="02040503050406030204" pitchFamily="18" charset="0"/>
                            </a:rPr>
                          </m:ctrlPr>
                        </m:sSubPr>
                        <m:e>
                          <m:r>
                            <a:rPr lang="pt-BR" i="1">
                              <a:latin typeface="Cambria Math" panose="02040503050406030204" pitchFamily="18" charset="0"/>
                            </a:rPr>
                            <m:t>𝐵</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𝑇𝐵</m:t>
                          </m:r>
                        </m:e>
                        <m:sub>
                          <m:r>
                            <a:rPr lang="pt-BR" i="1">
                              <a:latin typeface="Cambria Math" panose="02040503050406030204" pitchFamily="18" charset="0"/>
                            </a:rPr>
                            <m:t>𝑡</m:t>
                          </m:r>
                        </m:sub>
                      </m:sSub>
                    </m:oMath>
                  </m:oMathPara>
                </a14:m>
                <a:endParaRPr lang="en-US" dirty="0"/>
              </a:p>
              <a:p>
                <a:endParaRPr lang="en-US" dirty="0"/>
              </a:p>
              <a:p>
                <a:pPr lvl="1"/>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𝑇𝐵</m:t>
                        </m:r>
                      </m:e>
                      <m:sub>
                        <m:r>
                          <a:rPr lang="pt-BR" i="1">
                            <a:latin typeface="Cambria Math" panose="02040503050406030204" pitchFamily="18" charset="0"/>
                          </a:rPr>
                          <m:t>𝑡</m:t>
                        </m:r>
                      </m:sub>
                    </m:sSub>
                  </m:oMath>
                </a14:m>
                <a:r>
                  <a:rPr lang="en-US" dirty="0" smtClean="0"/>
                  <a:t>: </a:t>
                </a:r>
                <a:r>
                  <a:rPr lang="en-US" dirty="0"/>
                  <a:t>the trade </a:t>
                </a:r>
                <a:r>
                  <a:rPr lang="en-US" dirty="0" smtClean="0"/>
                  <a:t>balance</a:t>
                </a:r>
                <a:endParaRPr lang="en-US" dirty="0"/>
              </a:p>
              <a:p>
                <a:endParaRPr lang="en-US" dirty="0" smtClean="0"/>
              </a:p>
              <a:p>
                <a:r>
                  <a:rPr lang="en-US" dirty="0" smtClean="0"/>
                  <a:t>The </a:t>
                </a:r>
                <a:r>
                  <a:rPr lang="en-US" dirty="0"/>
                  <a:t>trade balance, in turn, is the difference between the total </a:t>
                </a:r>
                <a:r>
                  <a:rPr lang="en-US" dirty="0" smtClean="0"/>
                  <a:t>production and </a:t>
                </a:r>
                <a:r>
                  <a:rPr lang="en-US" dirty="0"/>
                  <a:t>consumption  </a:t>
                </a:r>
                <a:r>
                  <a:rPr lang="en-US" dirty="0" smtClean="0"/>
                  <a:t>of </a:t>
                </a:r>
                <a:r>
                  <a:rPr lang="en-US" dirty="0"/>
                  <a:t>tradable </a:t>
                </a:r>
                <a:r>
                  <a:rPr lang="en-US" dirty="0" smtClean="0"/>
                  <a:t>goods: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𝑇𝐵</m:t>
                          </m:r>
                        </m:e>
                        <m:sub>
                          <m:r>
                            <a:rPr lang="pt-BR" i="1">
                              <a:latin typeface="Cambria Math" panose="02040503050406030204" pitchFamily="18" charset="0"/>
                            </a:rPr>
                            <m:t>𝑡</m:t>
                          </m:r>
                        </m:sub>
                      </m:sSub>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𝑇</m:t>
                          </m:r>
                        </m:e>
                        <m:sub>
                          <m:r>
                            <a:rPr lang="pt-BR" i="1">
                              <a:latin typeface="Cambria Math" panose="02040503050406030204" pitchFamily="18" charset="0"/>
                            </a:rPr>
                            <m:t>𝑡</m:t>
                          </m:r>
                        </m:sub>
                      </m:sSub>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oMath>
                  </m:oMathPara>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37</a:t>
            </a:fld>
            <a:endParaRPr lang="pt-BR"/>
          </a:p>
        </p:txBody>
      </p:sp>
      <p:sp>
        <p:nvSpPr>
          <p:cNvPr id="4" name="Titre 3"/>
          <p:cNvSpPr>
            <a:spLocks noGrp="1"/>
          </p:cNvSpPr>
          <p:nvPr>
            <p:ph type="title"/>
          </p:nvPr>
        </p:nvSpPr>
        <p:spPr/>
        <p:txBody>
          <a:bodyPr/>
          <a:lstStyle/>
          <a:p>
            <a:r>
              <a:rPr lang="en-US" dirty="0"/>
              <a:t>The </a:t>
            </a:r>
            <a:r>
              <a:rPr lang="en-US" dirty="0" smtClean="0"/>
              <a:t>RER and </a:t>
            </a:r>
            <a:r>
              <a:rPr lang="en-US" dirty="0"/>
              <a:t>the Current Account</a:t>
            </a:r>
          </a:p>
        </p:txBody>
      </p:sp>
    </p:spTree>
    <p:extLst>
      <p:ext uri="{BB962C8B-B14F-4D97-AF65-F5344CB8AC3E}">
        <p14:creationId xmlns:p14="http://schemas.microsoft.com/office/powerpoint/2010/main" val="2959277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fr-FR" dirty="0" smtClean="0"/>
                  <a:t>We have </a:t>
                </a:r>
                <a:r>
                  <a:rPr lang="fr-FR" dirty="0" err="1" smtClean="0"/>
                  <a:t>seen</a:t>
                </a:r>
                <a:r>
                  <a:rPr lang="fr-FR" dirty="0" smtClean="0"/>
                  <a:t> </a:t>
                </a:r>
                <a:r>
                  <a:rPr lang="fr-FR" dirty="0" err="1" smtClean="0"/>
                  <a:t>that</a:t>
                </a:r>
                <a:r>
                  <a:rPr lang="fr-FR" dirty="0" smtClean="0"/>
                  <a:t> production and </a:t>
                </a:r>
                <a:r>
                  <a:rPr lang="fr-FR" dirty="0" err="1" smtClean="0"/>
                  <a:t>consumption</a:t>
                </a:r>
                <a:r>
                  <a:rPr lang="fr-FR" dirty="0" smtClean="0"/>
                  <a:t> are </a:t>
                </a:r>
                <a:r>
                  <a:rPr lang="fr-FR" dirty="0" err="1" smtClean="0"/>
                  <a:t>functions</a:t>
                </a:r>
                <a:r>
                  <a:rPr lang="fr-FR" dirty="0" smtClean="0"/>
                  <a:t> of the relative </a:t>
                </a:r>
                <a:r>
                  <a:rPr lang="fr-FR" dirty="0" err="1" smtClean="0"/>
                  <a:t>price</a:t>
                </a:r>
                <a:r>
                  <a:rPr lang="fr-FR" dirty="0" smtClean="0"/>
                  <a:t> of </a:t>
                </a:r>
                <a:r>
                  <a:rPr lang="fr-FR" dirty="0" err="1" smtClean="0"/>
                  <a:t>nontradables</a:t>
                </a:r>
                <a:r>
                  <a:rPr lang="en-US" dirty="0" smtClean="0"/>
                  <a:t>:</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𝑇𝐵</m:t>
                          </m:r>
                        </m:e>
                        <m:sub>
                          <m:r>
                            <a:rPr lang="pt-BR"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𝑇</m:t>
                          </m:r>
                        </m:e>
                        <m:sub>
                          <m:r>
                            <a:rPr lang="pt-BR"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oMath>
                  </m:oMathPara>
                </a14:m>
                <a:endParaRPr lang="en-US" dirty="0"/>
              </a:p>
              <a:p>
                <a:endParaRPr lang="en-US" dirty="0"/>
              </a:p>
              <a:p>
                <a:pPr lvl="1"/>
                <a:r>
                  <a:rPr lang="en-US" dirty="0"/>
                  <a:t>where  </a:t>
                </a:r>
                <a14:m>
                  <m:oMath xmlns:m="http://schemas.openxmlformats.org/officeDocument/2006/math">
                    <m:f>
                      <m:fPr>
                        <m:ctrlPr>
                          <a:rPr lang="en-US" i="1">
                            <a:latin typeface="Cambria Math" panose="02040503050406030204" pitchFamily="18" charset="0"/>
                          </a:rPr>
                        </m:ctrlPr>
                      </m:fPr>
                      <m:num>
                        <m:r>
                          <a:rPr lang="pt-BR" i="1">
                            <a:latin typeface="Cambria Math" panose="02040503050406030204" pitchFamily="18" charset="0"/>
                          </a:rPr>
                          <m:t>𝜕</m:t>
                        </m:r>
                        <m:r>
                          <a:rPr lang="pt-BR" i="1">
                            <a:latin typeface="Cambria Math" panose="02040503050406030204" pitchFamily="18" charset="0"/>
                          </a:rPr>
                          <m:t>𝑇𝐵</m:t>
                        </m:r>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num>
                      <m:den>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r>
                      <a:rPr lang="en-US" i="1">
                        <a:latin typeface="Cambria Math" panose="02040503050406030204" pitchFamily="18" charset="0"/>
                      </a:rPr>
                      <m:t>&lt;0</m:t>
                    </m:r>
                  </m:oMath>
                </a14:m>
                <a:r>
                  <a:rPr lang="en-US" dirty="0"/>
                  <a:t>, since </a:t>
                </a:r>
                <a14:m>
                  <m:oMath xmlns:m="http://schemas.openxmlformats.org/officeDocument/2006/math">
                    <m:f>
                      <m:fPr>
                        <m:ctrlPr>
                          <a:rPr lang="en-US" i="1">
                            <a:latin typeface="Cambria Math" panose="02040503050406030204" pitchFamily="18" charset="0"/>
                          </a:rPr>
                        </m:ctrlPr>
                      </m:fPr>
                      <m:num>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𝑇</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num>
                      <m:den>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r>
                      <a:rPr lang="en-US" i="1">
                        <a:latin typeface="Cambria Math" panose="02040503050406030204" pitchFamily="18" charset="0"/>
                      </a:rPr>
                      <m:t>&lt;0</m:t>
                    </m:r>
                  </m:oMath>
                </a14:m>
                <a:r>
                  <a:rPr lang="en-US" dirty="0"/>
                  <a:t> and </a:t>
                </a:r>
                <a14:m>
                  <m:oMath xmlns:m="http://schemas.openxmlformats.org/officeDocument/2006/math">
                    <m:f>
                      <m:fPr>
                        <m:ctrlPr>
                          <a:rPr lang="en-US" i="1">
                            <a:latin typeface="Cambria Math" panose="02040503050406030204" pitchFamily="18" charset="0"/>
                          </a:rPr>
                        </m:ctrlPr>
                      </m:fPr>
                      <m:num>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𝐶</m:t>
                            </m:r>
                          </m:e>
                          <m:sub>
                            <m:r>
                              <a:rPr lang="pt-BR" i="1">
                                <a:latin typeface="Cambria Math" panose="02040503050406030204" pitchFamily="18" charset="0"/>
                              </a:rPr>
                              <m:t>𝑇𝑡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r>
                              <a:rPr lang="en-US" i="1">
                                <a:latin typeface="Cambria Math" panose="02040503050406030204" pitchFamily="18" charset="0"/>
                              </a:rPr>
                              <m:t>)</m:t>
                            </m:r>
                          </m:sub>
                        </m:sSub>
                      </m:num>
                      <m:den>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r>
                      <a:rPr lang="en-US" i="1">
                        <a:latin typeface="Cambria Math" panose="02040503050406030204" pitchFamily="18" charset="0"/>
                      </a:rPr>
                      <m:t>&gt;0</m:t>
                    </m:r>
                  </m:oMath>
                </a14:m>
                <a:r>
                  <a:rPr lang="en-US" dirty="0"/>
                  <a:t>. </a:t>
                </a:r>
              </a:p>
              <a:p>
                <a:endParaRPr lang="en-US" dirty="0" smtClean="0"/>
              </a:p>
              <a:p>
                <a:pPr lvl="1"/>
                <a:r>
                  <a:rPr lang="en-US" dirty="0" smtClean="0"/>
                  <a:t>In </a:t>
                </a:r>
                <a:r>
                  <a:rPr lang="en-US" dirty="0"/>
                  <a:t>the equation, only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sub>
                    </m:sSub>
                  </m:oMath>
                </a14:m>
                <a:r>
                  <a:rPr lang="en-US" dirty="0"/>
                  <a:t> </a:t>
                </a:r>
                <a:r>
                  <a:rPr lang="en-US" dirty="0" smtClean="0"/>
                  <a:t>appears, due to the assumption that </a:t>
                </a:r>
                <a14:m>
                  <m:oMath xmlns:m="http://schemas.openxmlformats.org/officeDocument/2006/math">
                    <m:r>
                      <m:rPr>
                        <m:sty m:val="p"/>
                      </m:rPr>
                      <a:rPr lang="en-US">
                        <a:latin typeface="Cambria Math" panose="02040503050406030204" pitchFamily="18" charset="0"/>
                      </a:rPr>
                      <m:t>S</m:t>
                    </m:r>
                    <m:r>
                      <a:rPr lang="en-US" i="1">
                        <a:latin typeface="Cambria Math" panose="02040503050406030204" pitchFamily="18" charset="0"/>
                      </a:rPr>
                      <m:t>=1</m:t>
                    </m:r>
                  </m:oMath>
                </a14:m>
                <a:r>
                  <a:rPr lang="en-US" dirty="0" smtClean="0"/>
                  <a:t>. </a:t>
                </a:r>
              </a:p>
              <a:p>
                <a:pPr lvl="1"/>
                <a:r>
                  <a:rPr lang="en-US" dirty="0" smtClean="0"/>
                  <a:t>Otherwise </a:t>
                </a:r>
                <a:r>
                  <a:rPr lang="en-US" dirty="0"/>
                  <a:t>the arguments of supply and demand would be in </a:t>
                </a:r>
                <a14:m>
                  <m:oMath xmlns:m="http://schemas.openxmlformats.org/officeDocument/2006/math">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sub>
                        </m:sSub>
                      </m:num>
                      <m:den>
                        <m:r>
                          <m:rPr>
                            <m:sty m:val="p"/>
                          </m:rPr>
                          <a:rPr lang="en-US">
                            <a:latin typeface="Cambria Math" panose="02040503050406030204" pitchFamily="18" charset="0"/>
                          </a:rPr>
                          <m:t>S</m:t>
                        </m:r>
                      </m:den>
                    </m:f>
                  </m:oMath>
                </a14:m>
                <a:r>
                  <a:rPr lang="en-US" dirty="0"/>
                  <a:t> . </a:t>
                </a:r>
                <a:endParaRPr lang="en-US" dirty="0" smtClean="0"/>
              </a:p>
              <a:p>
                <a:pPr lvl="1"/>
                <a:r>
                  <a:rPr lang="en-US" dirty="0" smtClean="0"/>
                  <a:t>Hence, </a:t>
                </a:r>
                <a:r>
                  <a:rPr lang="en-US" dirty="0"/>
                  <a:t>a depreciation of the nominal exchange </a:t>
                </a:r>
                <a:r>
                  <a:rPr lang="en-US" dirty="0" smtClean="0"/>
                  <a:t>rate (higher S), </a:t>
                </a:r>
                <a:r>
                  <a:rPr lang="en-US" dirty="0" err="1" smtClean="0"/>
                  <a:t>incre</a:t>
                </a:r>
                <a:r>
                  <a:rPr lang="fr-FR" dirty="0" smtClean="0"/>
                  <a:t>ases the </a:t>
                </a:r>
                <a:r>
                  <a:rPr lang="en-US" dirty="0" smtClean="0"/>
                  <a:t>trade balance.</a:t>
                </a:r>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38</a:t>
            </a:fld>
            <a:endParaRPr lang="pt-BR"/>
          </a:p>
        </p:txBody>
      </p:sp>
      <p:sp>
        <p:nvSpPr>
          <p:cNvPr id="4" name="Titre 3"/>
          <p:cNvSpPr>
            <a:spLocks noGrp="1"/>
          </p:cNvSpPr>
          <p:nvPr>
            <p:ph type="title"/>
          </p:nvPr>
        </p:nvSpPr>
        <p:spPr/>
        <p:txBody>
          <a:bodyPr/>
          <a:lstStyle/>
          <a:p>
            <a:r>
              <a:rPr lang="en-US" dirty="0"/>
              <a:t>The </a:t>
            </a:r>
            <a:r>
              <a:rPr lang="en-US" dirty="0" smtClean="0"/>
              <a:t>RER and </a:t>
            </a:r>
            <a:r>
              <a:rPr lang="en-US" dirty="0"/>
              <a:t>the Current Account</a:t>
            </a:r>
          </a:p>
        </p:txBody>
      </p:sp>
    </p:spTree>
    <p:extLst>
      <p:ext uri="{BB962C8B-B14F-4D97-AF65-F5344CB8AC3E}">
        <p14:creationId xmlns:p14="http://schemas.microsoft.com/office/powerpoint/2010/main" val="3745056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Given that the trade balance is part of the current </a:t>
                </a:r>
                <a:r>
                  <a:rPr lang="en-US" dirty="0" smtClean="0"/>
                  <a:t>account, </a:t>
                </a:r>
                <a:r>
                  <a:rPr lang="en-US" dirty="0"/>
                  <a:t>we then have that the current account is also a decreasing function of the </a:t>
                </a:r>
                <a:r>
                  <a:rPr lang="en-US" dirty="0" err="1" smtClean="0"/>
                  <a:t>nontradable</a:t>
                </a:r>
                <a:r>
                  <a:rPr lang="en-US" dirty="0" smtClean="0"/>
                  <a:t> </a:t>
                </a:r>
                <a:r>
                  <a:rPr lang="en-US" dirty="0"/>
                  <a:t>price:</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m:t>
                              </m:r>
                              <m:r>
                                <a:rPr lang="pt-BR" i="1">
                                  <a:latin typeface="Cambria Math" panose="02040503050406030204" pitchFamily="18" charset="0"/>
                                </a:rPr>
                                <m:t>𝐶𝐴</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m:t>
                              </m:r>
                              <m:r>
                                <a:rPr lang="pt-BR" i="1">
                                  <a:latin typeface="Cambria Math" panose="02040503050406030204" pitchFamily="18" charset="0"/>
                                </a:rPr>
                                <m:t>𝑝</m:t>
                              </m:r>
                            </m:e>
                            <m:sub>
                              <m:r>
                                <a:rPr lang="pt-BR" i="1">
                                  <a:latin typeface="Cambria Math" panose="02040503050406030204" pitchFamily="18" charset="0"/>
                                </a:rPr>
                                <m:t>𝑁𝑡</m:t>
                              </m:r>
                            </m:sub>
                          </m:sSub>
                        </m:den>
                      </m:f>
                      <m:r>
                        <a:rPr lang="en-US" i="1">
                          <a:latin typeface="Cambria Math" panose="02040503050406030204" pitchFamily="18" charset="0"/>
                        </a:rPr>
                        <m:t>&lt;0</m:t>
                      </m:r>
                    </m:oMath>
                  </m:oMathPara>
                </a14:m>
                <a:endParaRPr lang="en-US" dirty="0" smtClean="0"/>
              </a:p>
              <a:p>
                <a:pPr marL="45720" indent="0">
                  <a:buNone/>
                </a:pPr>
                <a:endParaRPr lang="en-US" dirty="0"/>
              </a:p>
              <a:p>
                <a:endParaRPr lang="en-US" dirty="0"/>
              </a:p>
              <a:p>
                <a:pPr lvl="1"/>
                <a:r>
                  <a:rPr lang="en-US" dirty="0" smtClean="0"/>
                  <a:t>a </a:t>
                </a:r>
                <a:r>
                  <a:rPr lang="en-US" dirty="0"/>
                  <a:t>higher price for </a:t>
                </a:r>
                <a:r>
                  <a:rPr lang="en-US" dirty="0" err="1" smtClean="0"/>
                  <a:t>nontradables</a:t>
                </a:r>
                <a:r>
                  <a:rPr lang="en-US" dirty="0" smtClean="0"/>
                  <a:t> </a:t>
                </a:r>
                <a:r>
                  <a:rPr lang="en-US" dirty="0"/>
                  <a:t>means a more appreciated RER. </a:t>
                </a:r>
                <a:endParaRPr lang="en-US" dirty="0" smtClean="0"/>
              </a:p>
              <a:p>
                <a:pPr lvl="1"/>
                <a:endParaRPr lang="en-US" dirty="0" smtClean="0"/>
              </a:p>
              <a:p>
                <a:pPr lvl="1"/>
                <a:r>
                  <a:rPr lang="en-US" dirty="0" smtClean="0"/>
                  <a:t>Therefore</a:t>
                </a:r>
                <a:r>
                  <a:rPr lang="en-US" dirty="0"/>
                  <a:t>, </a:t>
                </a:r>
                <a:r>
                  <a:rPr lang="en-US" b="1" dirty="0"/>
                  <a:t>a smaller current-account balance is associated with a higher price for </a:t>
                </a:r>
                <a:r>
                  <a:rPr lang="en-US" b="1" dirty="0" err="1" smtClean="0"/>
                  <a:t>nontradables</a:t>
                </a:r>
                <a:r>
                  <a:rPr lang="en-US" b="1" dirty="0"/>
                  <a:t>, which means an appreciated real exchange rate</a:t>
                </a:r>
                <a:r>
                  <a:rPr lang="en-US" dirty="0"/>
                  <a:t>.</a:t>
                </a:r>
              </a:p>
              <a:p>
                <a:endParaRPr lang="en-US" b="1" dirty="0" smtClean="0"/>
              </a:p>
              <a:p>
                <a:endParaRPr lang="fr-FR" dirty="0" smtClean="0"/>
              </a:p>
              <a:p>
                <a:endParaRPr lang="en-US" dirty="0"/>
              </a:p>
              <a:p>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59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39</a:t>
            </a:fld>
            <a:endParaRPr lang="pt-BR"/>
          </a:p>
        </p:txBody>
      </p:sp>
      <p:sp>
        <p:nvSpPr>
          <p:cNvPr id="4" name="Titre 3"/>
          <p:cNvSpPr>
            <a:spLocks noGrp="1"/>
          </p:cNvSpPr>
          <p:nvPr>
            <p:ph type="title"/>
          </p:nvPr>
        </p:nvSpPr>
        <p:spPr/>
        <p:txBody>
          <a:bodyPr/>
          <a:lstStyle/>
          <a:p>
            <a:r>
              <a:rPr lang="en-US" dirty="0"/>
              <a:t>The </a:t>
            </a:r>
            <a:r>
              <a:rPr lang="en-US" dirty="0" smtClean="0"/>
              <a:t>RER and </a:t>
            </a:r>
            <a:r>
              <a:rPr lang="en-US" dirty="0"/>
              <a:t>the Current Account</a:t>
            </a:r>
          </a:p>
        </p:txBody>
      </p:sp>
    </p:spTree>
    <p:extLst>
      <p:ext uri="{BB962C8B-B14F-4D97-AF65-F5344CB8AC3E}">
        <p14:creationId xmlns:p14="http://schemas.microsoft.com/office/powerpoint/2010/main" val="338214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US" dirty="0" smtClean="0"/>
          </a:p>
          <a:p>
            <a:endParaRPr lang="en-US" dirty="0"/>
          </a:p>
          <a:p>
            <a:r>
              <a:rPr lang="en-US" dirty="0" smtClean="0">
                <a:solidFill>
                  <a:schemeClr val="accent1">
                    <a:lumMod val="50000"/>
                  </a:schemeClr>
                </a:solidFill>
              </a:rPr>
              <a:t>The </a:t>
            </a:r>
            <a:r>
              <a:rPr lang="en-US" dirty="0">
                <a:solidFill>
                  <a:schemeClr val="accent1">
                    <a:lumMod val="50000"/>
                  </a:schemeClr>
                </a:solidFill>
              </a:rPr>
              <a:t>Real Exchange Rate and the Price of </a:t>
            </a:r>
            <a:r>
              <a:rPr lang="en-US" dirty="0" err="1">
                <a:solidFill>
                  <a:schemeClr val="accent1">
                    <a:lumMod val="50000"/>
                  </a:schemeClr>
                </a:solidFill>
              </a:rPr>
              <a:t>Nontradable</a:t>
            </a:r>
            <a:r>
              <a:rPr lang="en-US" dirty="0">
                <a:solidFill>
                  <a:schemeClr val="accent1">
                    <a:lumMod val="50000"/>
                  </a:schemeClr>
                </a:solidFill>
              </a:rPr>
              <a:t> </a:t>
            </a:r>
            <a:r>
              <a:rPr lang="en-US" dirty="0" smtClean="0">
                <a:solidFill>
                  <a:schemeClr val="accent1">
                    <a:lumMod val="50000"/>
                  </a:schemeClr>
                </a:solidFill>
              </a:rPr>
              <a:t>Goods</a:t>
            </a:r>
          </a:p>
          <a:p>
            <a:pPr lvl="1"/>
            <a:r>
              <a:rPr lang="en-US" dirty="0"/>
              <a:t>How to Determine the Real Exchange </a:t>
            </a:r>
            <a:r>
              <a:rPr lang="en-US" dirty="0" smtClean="0"/>
              <a:t>Rate</a:t>
            </a:r>
          </a:p>
          <a:p>
            <a:endParaRPr lang="en-US" dirty="0" smtClean="0"/>
          </a:p>
          <a:p>
            <a:r>
              <a:rPr lang="en-US" dirty="0" smtClean="0"/>
              <a:t>Production</a:t>
            </a:r>
            <a:r>
              <a:rPr lang="en-US" dirty="0"/>
              <a:t>, Consumption, and Equilibrium</a:t>
            </a:r>
            <a:r>
              <a:rPr lang="en-US" dirty="0" smtClean="0"/>
              <a:t>.</a:t>
            </a:r>
          </a:p>
          <a:p>
            <a:endParaRPr lang="en-US" dirty="0" smtClean="0"/>
          </a:p>
          <a:p>
            <a:r>
              <a:rPr lang="en-US" dirty="0" smtClean="0"/>
              <a:t>How </a:t>
            </a:r>
            <a:r>
              <a:rPr lang="en-US" dirty="0"/>
              <a:t>Does the Real Exchange Rate Respond to Shocks? </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6635139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The </a:t>
            </a:r>
            <a:r>
              <a:rPr lang="en-US" dirty="0"/>
              <a:t>Real Exchange Rate and the Price of </a:t>
            </a:r>
            <a:r>
              <a:rPr lang="en-US" dirty="0" err="1"/>
              <a:t>Nontradable</a:t>
            </a:r>
            <a:r>
              <a:rPr lang="en-US" dirty="0"/>
              <a:t> </a:t>
            </a:r>
            <a:r>
              <a:rPr lang="en-US" dirty="0" smtClean="0"/>
              <a:t>Goods</a:t>
            </a:r>
          </a:p>
          <a:p>
            <a:r>
              <a:rPr lang="en-US" dirty="0" smtClean="0"/>
              <a:t>Production</a:t>
            </a:r>
            <a:r>
              <a:rPr lang="en-US" dirty="0"/>
              <a:t>, Consumption, and Equilibrium</a:t>
            </a:r>
            <a:r>
              <a:rPr lang="en-US" dirty="0" smtClean="0"/>
              <a:t>.</a:t>
            </a:r>
          </a:p>
          <a:p>
            <a:endParaRPr lang="en-US" dirty="0" smtClean="0"/>
          </a:p>
          <a:p>
            <a:r>
              <a:rPr lang="en-US" dirty="0" smtClean="0">
                <a:solidFill>
                  <a:schemeClr val="accent1">
                    <a:lumMod val="50000"/>
                  </a:schemeClr>
                </a:solidFill>
              </a:rPr>
              <a:t>How Does </a:t>
            </a:r>
            <a:r>
              <a:rPr lang="en-US" dirty="0">
                <a:solidFill>
                  <a:schemeClr val="accent1">
                    <a:lumMod val="50000"/>
                  </a:schemeClr>
                </a:solidFill>
              </a:rPr>
              <a:t>the Real Exchange Rate Respond to Shocks? </a:t>
            </a:r>
            <a:endParaRPr lang="en-US" dirty="0" smtClean="0">
              <a:solidFill>
                <a:schemeClr val="accent1">
                  <a:lumMod val="50000"/>
                </a:schemeClr>
              </a:solidFill>
            </a:endParaRPr>
          </a:p>
          <a:p>
            <a:pPr lvl="1"/>
            <a:r>
              <a:rPr lang="en-US" dirty="0"/>
              <a:t>Income </a:t>
            </a:r>
            <a:r>
              <a:rPr lang="en-US" dirty="0" smtClean="0"/>
              <a:t>Shock</a:t>
            </a:r>
          </a:p>
          <a:p>
            <a:pPr lvl="1"/>
            <a:r>
              <a:rPr lang="en-US" dirty="0" smtClean="0"/>
              <a:t>Impact </a:t>
            </a:r>
            <a:r>
              <a:rPr lang="en-US" dirty="0"/>
              <a:t>of an Exogenous Reduction in Financial </a:t>
            </a:r>
            <a:r>
              <a:rPr lang="en-US" dirty="0" smtClean="0"/>
              <a:t>Flows</a:t>
            </a:r>
          </a:p>
          <a:p>
            <a:pPr lvl="1"/>
            <a:r>
              <a:rPr lang="en-US" dirty="0" smtClean="0"/>
              <a:t>Increase </a:t>
            </a:r>
            <a:r>
              <a:rPr lang="en-US" dirty="0"/>
              <a:t>in International Interest </a:t>
            </a:r>
            <a:r>
              <a:rPr lang="en-US" dirty="0" smtClean="0"/>
              <a:t>Rates</a:t>
            </a:r>
          </a:p>
          <a:p>
            <a:pPr lvl="1"/>
            <a:r>
              <a:rPr lang="en-US" dirty="0" smtClean="0"/>
              <a:t>The </a:t>
            </a:r>
            <a:r>
              <a:rPr lang="en-US" dirty="0"/>
              <a:t>Impact of Government </a:t>
            </a:r>
            <a:r>
              <a:rPr lang="en-US" dirty="0" smtClean="0"/>
              <a:t>Spending</a:t>
            </a:r>
          </a:p>
          <a:p>
            <a:pPr lvl="1"/>
            <a:r>
              <a:rPr lang="en-US" dirty="0" smtClean="0"/>
              <a:t>Differences </a:t>
            </a:r>
            <a:r>
              <a:rPr lang="en-US" dirty="0"/>
              <a:t>in Productivity: The </a:t>
            </a:r>
            <a:r>
              <a:rPr lang="en-US" dirty="0" smtClean="0"/>
              <a:t>Balassa-Samuelson Effect</a:t>
            </a:r>
          </a:p>
          <a:p>
            <a:pPr lvl="1"/>
            <a:r>
              <a:rPr lang="en-US" dirty="0" smtClean="0"/>
              <a:t>Terms </a:t>
            </a:r>
            <a:r>
              <a:rPr lang="en-US" dirty="0"/>
              <a:t>of </a:t>
            </a:r>
            <a:r>
              <a:rPr lang="en-US" dirty="0" smtClean="0"/>
              <a:t>Trade</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40</a:t>
            </a:fld>
            <a:endParaRPr lang="pt-BR"/>
          </a:p>
        </p:txBody>
      </p:sp>
      <p:sp>
        <p:nvSpPr>
          <p:cNvPr id="4" name="Titre 3"/>
          <p:cNvSpPr>
            <a:spLocks noGrp="1"/>
          </p:cNvSpPr>
          <p:nvPr>
            <p:ph type="title"/>
          </p:nvPr>
        </p:nvSpPr>
        <p:spPr/>
        <p:txBody>
          <a:bodyPr/>
          <a:lstStyle/>
          <a:p>
            <a:r>
              <a:rPr lang="fr-FR" dirty="0" smtClean="0"/>
              <a:t>Plan</a:t>
            </a:r>
            <a:endParaRPr lang="en-US" dirty="0"/>
          </a:p>
        </p:txBody>
      </p:sp>
    </p:spTree>
    <p:extLst>
      <p:ext uri="{BB962C8B-B14F-4D97-AF65-F5344CB8AC3E}">
        <p14:creationId xmlns:p14="http://schemas.microsoft.com/office/powerpoint/2010/main" val="18267648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b="1" dirty="0" smtClean="0"/>
                  <a:t>Equilibrium RER: the </a:t>
                </a:r>
                <a:r>
                  <a:rPr lang="en-US" b="1" dirty="0"/>
                  <a:t>rate that generates </a:t>
                </a:r>
                <a:r>
                  <a:rPr lang="en-US" b="1" dirty="0" smtClean="0"/>
                  <a:t>the optimum </a:t>
                </a:r>
                <a:r>
                  <a:rPr lang="fr-FR" b="1" dirty="0" smtClean="0"/>
                  <a:t>CA </a:t>
                </a:r>
                <a:r>
                  <a:rPr lang="en-US" b="1" dirty="0" smtClean="0"/>
                  <a:t>balance</a:t>
                </a:r>
              </a:p>
              <a:p>
                <a:endParaRPr lang="en-US" b="1" dirty="0" smtClean="0"/>
              </a:p>
              <a:p>
                <a:r>
                  <a:rPr lang="en-US" dirty="0" smtClean="0"/>
                  <a:t>It </a:t>
                </a:r>
                <a:r>
                  <a:rPr lang="en-US" dirty="0"/>
                  <a:t>can change, basically, </a:t>
                </a:r>
                <a:r>
                  <a:rPr lang="en-US" dirty="0" smtClean="0"/>
                  <a:t>for two reasons. </a:t>
                </a:r>
              </a:p>
              <a:p>
                <a:pPr marL="708660" lvl="1" indent="-342900">
                  <a:buFont typeface="+mj-lt"/>
                  <a:buAutoNum type="arabicPeriod"/>
                </a:pPr>
                <a:endParaRPr lang="en-US" dirty="0" smtClean="0"/>
              </a:p>
              <a:p>
                <a:pPr marL="708660" lvl="1" indent="-342900">
                  <a:buFont typeface="+mj-lt"/>
                  <a:buAutoNum type="arabicPeriod"/>
                </a:pPr>
                <a:r>
                  <a:rPr lang="en-US" dirty="0" smtClean="0"/>
                  <a:t>if </a:t>
                </a:r>
                <a:r>
                  <a:rPr lang="en-US" dirty="0"/>
                  <a:t>the optimum level of current account changes</a:t>
                </a:r>
                <a:r>
                  <a:rPr lang="en-US" dirty="0" smtClean="0"/>
                  <a:t>. </a:t>
                </a:r>
              </a:p>
              <a:p>
                <a:pPr lvl="2"/>
                <a:r>
                  <a:rPr lang="en-US" dirty="0" smtClean="0"/>
                  <a:t>Thus, variables that affect the optimum CA balance will also have an impact on the equilibrium RER. </a:t>
                </a:r>
              </a:p>
              <a:p>
                <a:pPr marL="708660" lvl="1" indent="-342900">
                  <a:buFont typeface="+mj-lt"/>
                  <a:buAutoNum type="arabicPeriod"/>
                </a:pPr>
                <a:endParaRPr lang="en-US" dirty="0" smtClean="0"/>
              </a:p>
              <a:p>
                <a:pPr marL="708660" lvl="1" indent="-342900">
                  <a:buFont typeface="+mj-lt"/>
                  <a:buAutoNum type="arabicPeriod"/>
                </a:pPr>
                <a:r>
                  <a:rPr lang="en-US" dirty="0" smtClean="0"/>
                  <a:t>if </a:t>
                </a:r>
                <a:r>
                  <a:rPr lang="en-US" dirty="0"/>
                  <a:t>there are changes in the relation between the </a:t>
                </a:r>
                <a:r>
                  <a:rPr lang="en-US" dirty="0" smtClean="0"/>
                  <a:t>CA balance </a:t>
                </a:r>
                <a:r>
                  <a:rPr lang="en-US" dirty="0"/>
                  <a:t>and the relative price of </a:t>
                </a:r>
                <a:r>
                  <a:rPr lang="en-US" dirty="0" err="1" smtClean="0"/>
                  <a:t>nontradables</a:t>
                </a:r>
                <a:r>
                  <a:rPr lang="en-US" dirty="0"/>
                  <a:t>,</a:t>
                </a:r>
                <a:r>
                  <a:rPr lang="en-US" b="1" dirty="0"/>
                  <a:t> </a:t>
                </a:r>
                <a:r>
                  <a:rPr lang="en-US" dirty="0"/>
                  <a:t>i.e., </a:t>
                </a:r>
                <a:r>
                  <a:rPr lang="en-US" dirty="0" smtClean="0"/>
                  <a:t>a </a:t>
                </a:r>
                <a:r>
                  <a:rPr lang="en-US" dirty="0"/>
                  <a:t>change in the function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𝑇𝐵</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oMath>
                </a14:m>
                <a:r>
                  <a:rPr lang="en-US" dirty="0"/>
                  <a:t>. </a:t>
                </a:r>
                <a:endParaRPr lang="en-US" dirty="0" smtClean="0"/>
              </a:p>
              <a:p>
                <a:pPr lvl="2"/>
                <a:r>
                  <a:rPr lang="en-US" dirty="0" smtClean="0"/>
                  <a:t>For example: </a:t>
                </a:r>
                <a:r>
                  <a:rPr lang="en-US" dirty="0"/>
                  <a:t>a productivity </a:t>
                </a:r>
                <a:r>
                  <a:rPr lang="en-US" dirty="0" smtClean="0"/>
                  <a:t>shock</a:t>
                </a:r>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725"/>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41</a:t>
            </a:fld>
            <a:endParaRPr lang="pt-BR"/>
          </a:p>
        </p:txBody>
      </p:sp>
      <p:sp>
        <p:nvSpPr>
          <p:cNvPr id="4" name="Titre 3"/>
          <p:cNvSpPr>
            <a:spLocks noGrp="1"/>
          </p:cNvSpPr>
          <p:nvPr>
            <p:ph type="title"/>
          </p:nvPr>
        </p:nvSpPr>
        <p:spPr/>
        <p:txBody>
          <a:bodyPr/>
          <a:lstStyle/>
          <a:p>
            <a:r>
              <a:rPr lang="en-US" dirty="0"/>
              <a:t>The </a:t>
            </a:r>
            <a:r>
              <a:rPr lang="en-US" dirty="0" smtClean="0"/>
              <a:t>RER and </a:t>
            </a:r>
            <a:r>
              <a:rPr lang="en-US" dirty="0"/>
              <a:t>the Current Account</a:t>
            </a:r>
          </a:p>
        </p:txBody>
      </p:sp>
    </p:spTree>
    <p:extLst>
      <p:ext uri="{BB962C8B-B14F-4D97-AF65-F5344CB8AC3E}">
        <p14:creationId xmlns:p14="http://schemas.microsoft.com/office/powerpoint/2010/main" val="843253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r>
              <a:rPr lang="en-US" sz="2800" dirty="0" smtClean="0"/>
              <a:t>Intuition</a:t>
            </a:r>
            <a:r>
              <a:rPr lang="fr-FR" sz="2800" dirty="0"/>
              <a:t>:</a:t>
            </a:r>
            <a:r>
              <a:rPr lang="en-US" sz="2800" dirty="0" smtClean="0"/>
              <a:t> </a:t>
            </a:r>
          </a:p>
          <a:p>
            <a:pPr lvl="1"/>
            <a:r>
              <a:rPr lang="en-US" sz="2400" dirty="0" smtClean="0"/>
              <a:t>Permanent </a:t>
            </a:r>
            <a:r>
              <a:rPr lang="en-US" sz="2400" dirty="0"/>
              <a:t>income shocks do not have an impact on current account, while a temporary positive shock would have a positive impact on current account</a:t>
            </a:r>
            <a:r>
              <a:rPr lang="en-US" sz="2400" dirty="0" smtClean="0"/>
              <a:t>.</a:t>
            </a:r>
          </a:p>
          <a:p>
            <a:pPr lvl="1"/>
            <a:endParaRPr lang="en-US" sz="2400" dirty="0" smtClean="0"/>
          </a:p>
          <a:p>
            <a:pPr lvl="1"/>
            <a:r>
              <a:rPr lang="en-US" sz="2400" dirty="0" smtClean="0"/>
              <a:t>Hence, a </a:t>
            </a:r>
            <a:r>
              <a:rPr lang="en-US" sz="2400" dirty="0"/>
              <a:t>permanent income shock would not affect the equilibrium RER, while a temporary increase in income should cause a depreciation of the RER. </a:t>
            </a:r>
            <a:endParaRPr lang="en-US" sz="2400" dirty="0" smtClean="0"/>
          </a:p>
          <a:p>
            <a:pPr lvl="1"/>
            <a:endParaRPr lang="en-US" sz="2400" dirty="0" smtClean="0"/>
          </a:p>
          <a:p>
            <a:r>
              <a:rPr lang="en-US" sz="2800" dirty="0" smtClean="0"/>
              <a:t>Let </a:t>
            </a:r>
            <a:r>
              <a:rPr lang="en-US" sz="2800" dirty="0"/>
              <a:t>us see what the model tells us</a:t>
            </a:r>
            <a:r>
              <a:rPr lang="en-US" sz="2800" dirty="0" smtClean="0"/>
              <a:t>.</a:t>
            </a:r>
            <a:endParaRPr lang="en-US" sz="2800"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42</a:t>
            </a:fld>
            <a:endParaRPr lang="pt-BR"/>
          </a:p>
        </p:txBody>
      </p:sp>
      <p:sp>
        <p:nvSpPr>
          <p:cNvPr id="4" name="Titre 3"/>
          <p:cNvSpPr>
            <a:spLocks noGrp="1"/>
          </p:cNvSpPr>
          <p:nvPr>
            <p:ph type="title"/>
          </p:nvPr>
        </p:nvSpPr>
        <p:spPr/>
        <p:txBody>
          <a:bodyPr/>
          <a:lstStyle/>
          <a:p>
            <a:r>
              <a:rPr lang="en-US" dirty="0" smtClean="0"/>
              <a:t>Shocks and the RER:</a:t>
            </a:r>
            <a:br>
              <a:rPr lang="en-US" dirty="0" smtClean="0"/>
            </a:br>
            <a:r>
              <a:rPr lang="en-US" dirty="0" smtClean="0"/>
              <a:t>Income shock</a:t>
            </a:r>
            <a:endParaRPr lang="en-US" dirty="0"/>
          </a:p>
        </p:txBody>
      </p:sp>
    </p:spTree>
    <p:extLst>
      <p:ext uri="{BB962C8B-B14F-4D97-AF65-F5344CB8AC3E}">
        <p14:creationId xmlns:p14="http://schemas.microsoft.com/office/powerpoint/2010/main" val="24572478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sz="2800" dirty="0" smtClean="0"/>
                  <a:t>We </a:t>
                </a:r>
                <a:r>
                  <a:rPr lang="en-US" sz="2800" dirty="0"/>
                  <a:t>begin with a balanced </a:t>
                </a:r>
                <a:r>
                  <a:rPr lang="en-US" sz="2800" dirty="0" smtClean="0"/>
                  <a:t>CA. </a:t>
                </a:r>
              </a:p>
              <a:p>
                <a:pPr lvl="1"/>
                <a:r>
                  <a:rPr lang="en-US" sz="2400" dirty="0" smtClean="0"/>
                  <a:t>The </a:t>
                </a:r>
                <a:r>
                  <a:rPr lang="en-US" sz="2400" dirty="0"/>
                  <a:t>economic parameters are the same for both periods, including the restriction of global </a:t>
                </a:r>
                <a:r>
                  <a:rPr lang="en-US" sz="2400" dirty="0" smtClean="0"/>
                  <a:t>resources </a:t>
                </a:r>
                <a14:m>
                  <m:oMath xmlns:m="http://schemas.openxmlformats.org/officeDocument/2006/math">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fr-FR" sz="2400" b="0" i="1" smtClean="0">
                            <a:latin typeface="Cambria Math" panose="02040503050406030204" pitchFamily="18" charset="0"/>
                          </a:rPr>
                          <m:t>1</m:t>
                        </m:r>
                      </m:sub>
                    </m:sSub>
                    <m:r>
                      <a:rPr lang="fr-FR" sz="2400" b="0" i="1" smtClean="0">
                        <a:latin typeface="Cambria Math" panose="02040503050406030204" pitchFamily="18" charset="0"/>
                      </a:rPr>
                      <m:t>=</m:t>
                    </m:r>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en-US" sz="2400" i="1">
                            <a:latin typeface="Cambria Math" panose="02040503050406030204" pitchFamily="18" charset="0"/>
                          </a:rPr>
                          <m:t>2</m:t>
                        </m:r>
                      </m:sub>
                    </m:sSub>
                    <m:r>
                      <a:rPr lang="fr-FR" sz="2400" b="0" i="1" smtClean="0">
                        <a:latin typeface="Cambria Math" panose="02040503050406030204" pitchFamily="18" charset="0"/>
                      </a:rPr>
                      <m:t>=</m:t>
                    </m:r>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oMath>
                </a14:m>
                <a:endParaRPr lang="en-US" sz="2400" dirty="0" smtClean="0"/>
              </a:p>
              <a:p>
                <a:pPr lvl="1"/>
                <a:r>
                  <a:rPr lang="fr-FR" sz="2400" dirty="0" smtClean="0"/>
                  <a:t>The </a:t>
                </a:r>
                <a:r>
                  <a:rPr lang="fr-FR" sz="2400" dirty="0" err="1" smtClean="0"/>
                  <a:t>price</a:t>
                </a:r>
                <a:r>
                  <a:rPr lang="fr-FR" sz="2400" dirty="0" smtClean="0"/>
                  <a:t> </a:t>
                </a:r>
                <a:r>
                  <a:rPr lang="fr-FR" sz="2400" dirty="0" err="1" smtClean="0"/>
                  <a:t>is</a:t>
                </a:r>
                <a:r>
                  <a:rPr lang="fr-FR" sz="2400" dirty="0" smtClean="0"/>
                  <a:t> the </a:t>
                </a:r>
                <a:r>
                  <a:rPr lang="fr-FR" sz="2400" dirty="0" err="1" smtClean="0"/>
                  <a:t>same</a:t>
                </a:r>
                <a:r>
                  <a:rPr lang="fr-FR" sz="2400" dirty="0" smtClean="0"/>
                  <a:t> as in </a:t>
                </a:r>
                <a:r>
                  <a:rPr lang="fr-FR" sz="2400" dirty="0" err="1" smtClean="0"/>
                  <a:t>autarky</a:t>
                </a:r>
                <a:endParaRPr lang="en-US" sz="2400" dirty="0" smtClean="0"/>
              </a:p>
              <a:p>
                <a:endParaRPr lang="fr-FR" sz="2800" dirty="0" smtClean="0"/>
              </a:p>
              <a:p>
                <a:r>
                  <a:rPr lang="en-US" sz="2800" dirty="0" smtClean="0"/>
                  <a:t>Productivity shock: </a:t>
                </a:r>
                <a:r>
                  <a:rPr lang="en-US" sz="2800" dirty="0"/>
                  <a:t>an increase in the endowment of resources </a:t>
                </a:r>
                <a14:m>
                  <m:oMath xmlns:m="http://schemas.openxmlformats.org/officeDocument/2006/math">
                    <m:sSub>
                      <m:sSubPr>
                        <m:ctrlPr>
                          <a:rPr lang="en-US" sz="2800" i="1">
                            <a:latin typeface="Cambria Math" panose="02040503050406030204" pitchFamily="18" charset="0"/>
                          </a:rPr>
                        </m:ctrlPr>
                      </m:sSubPr>
                      <m:e>
                        <m:bar>
                          <m:barPr>
                            <m:pos m:val="top"/>
                            <m:ctrlPr>
                              <a:rPr lang="en-US" sz="2800" i="1">
                                <a:latin typeface="Cambria Math" panose="02040503050406030204" pitchFamily="18" charset="0"/>
                              </a:rPr>
                            </m:ctrlPr>
                          </m:barPr>
                          <m:e>
                            <m:r>
                              <a:rPr lang="pt-BR" sz="2800" i="1">
                                <a:latin typeface="Cambria Math" panose="02040503050406030204" pitchFamily="18" charset="0"/>
                              </a:rPr>
                              <m:t>𝑌</m:t>
                            </m:r>
                          </m:e>
                        </m:bar>
                      </m:e>
                      <m:sub>
                        <m:r>
                          <a:rPr lang="pt-BR" sz="2800" i="1">
                            <a:latin typeface="Cambria Math" panose="02040503050406030204" pitchFamily="18" charset="0"/>
                          </a:rPr>
                          <m:t>𝑡</m:t>
                        </m:r>
                      </m:sub>
                    </m:sSub>
                  </m:oMath>
                </a14:m>
                <a:r>
                  <a:rPr lang="en-US" sz="2800" dirty="0"/>
                  <a:t>. </a:t>
                </a:r>
                <a:endParaRPr lang="en-US" sz="2800" dirty="0" smtClean="0"/>
              </a:p>
              <a:p>
                <a:pPr lvl="1"/>
                <a:endParaRPr lang="en-US" sz="2400" dirty="0" smtClean="0"/>
              </a:p>
              <a:p>
                <a:pPr lvl="1"/>
                <a:r>
                  <a:rPr lang="en-US" sz="2400" dirty="0" smtClean="0"/>
                  <a:t>Permanent shock: the </a:t>
                </a:r>
                <a:r>
                  <a:rPr lang="en-US" sz="2400" dirty="0"/>
                  <a:t>equation that determines equilibrium RER remains </a:t>
                </a:r>
                <a:r>
                  <a:rPr lang="en-US" sz="2400" dirty="0" smtClean="0"/>
                  <a:t>unaltered =&gt; no impact in the RER</a:t>
                </a:r>
                <a:endParaRPr lang="en-US" sz="2400" dirty="0"/>
              </a:p>
              <a:p>
                <a:pPr lvl="1"/>
                <a:r>
                  <a:rPr lang="en-US" sz="2400" dirty="0" smtClean="0"/>
                  <a:t>Temporary shock</a:t>
                </a:r>
                <a:r>
                  <a:rPr lang="fr-FR" sz="2400" dirty="0" smtClean="0"/>
                  <a:t>:</a:t>
                </a:r>
                <a:r>
                  <a:rPr lang="en-US" sz="2400" dirty="0" smtClean="0"/>
                  <a:t> </a:t>
                </a:r>
                <a14:m>
                  <m:oMath xmlns:m="http://schemas.openxmlformats.org/officeDocument/2006/math">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sSup>
                          <m:sSupPr>
                            <m:ctrlPr>
                              <a:rPr lang="en-US" sz="2400" i="1">
                                <a:latin typeface="Cambria Math" panose="02040503050406030204" pitchFamily="18" charset="0"/>
                              </a:rPr>
                            </m:ctrlPr>
                          </m:sSup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p>
                            <m:r>
                              <a:rPr lang="en-US" sz="2400" i="1">
                                <a:latin typeface="Cambria Math" panose="02040503050406030204" pitchFamily="18" charset="0"/>
                              </a:rPr>
                              <m:t>′</m:t>
                            </m:r>
                          </m:sup>
                        </m:sSup>
                        <m:r>
                          <a:rPr lang="en-US" sz="2400" i="1">
                            <a:latin typeface="Cambria Math" panose="02040503050406030204" pitchFamily="18" charset="0"/>
                          </a:rPr>
                          <m:t>&gt;</m:t>
                        </m:r>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r>
                          <a:rPr lang="en-US" sz="2400" i="1">
                            <a:latin typeface="Cambria Math" panose="02040503050406030204" pitchFamily="18" charset="0"/>
                          </a:rPr>
                          <m:t>=</m:t>
                        </m:r>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en-US" sz="2400" i="1">
                            <a:latin typeface="Cambria Math" panose="02040503050406030204" pitchFamily="18" charset="0"/>
                          </a:rPr>
                          <m:t>2</m:t>
                        </m:r>
                      </m:sub>
                    </m:sSub>
                  </m:oMath>
                </a14:m>
                <a:r>
                  <a:rPr lang="en-US" sz="2400" dirty="0" smtClean="0"/>
                  <a:t>. Let us see…</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362" t="-2905" r="-2246"/>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43</a:t>
            </a:fld>
            <a:endParaRPr lang="pt-BR"/>
          </a:p>
        </p:txBody>
      </p:sp>
      <p:sp>
        <p:nvSpPr>
          <p:cNvPr id="4" name="Titre 3"/>
          <p:cNvSpPr>
            <a:spLocks noGrp="1"/>
          </p:cNvSpPr>
          <p:nvPr>
            <p:ph type="title"/>
          </p:nvPr>
        </p:nvSpPr>
        <p:spPr/>
        <p:txBody>
          <a:bodyPr/>
          <a:lstStyle/>
          <a:p>
            <a:r>
              <a:rPr lang="en-US" dirty="0" smtClean="0"/>
              <a:t>Shocks and the RER:</a:t>
            </a:r>
            <a:br>
              <a:rPr lang="en-US" dirty="0" smtClean="0"/>
            </a:br>
            <a:r>
              <a:rPr lang="en-US" dirty="0" smtClean="0"/>
              <a:t>Income shock</a:t>
            </a:r>
            <a:endParaRPr lang="en-US" dirty="0"/>
          </a:p>
        </p:txBody>
      </p:sp>
    </p:spTree>
    <p:extLst>
      <p:ext uri="{BB962C8B-B14F-4D97-AF65-F5344CB8AC3E}">
        <p14:creationId xmlns:p14="http://schemas.microsoft.com/office/powerpoint/2010/main" val="14646319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equilibrium price can be written as:</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sub>
                        <m:sup>
                          <m:r>
                            <a:rPr lang="pt-BR" i="1">
                              <a:latin typeface="Cambria Math" panose="02040503050406030204" pitchFamily="18" charset="0"/>
                            </a:rPr>
                            <m:t>𝐴</m:t>
                          </m:r>
                        </m:sup>
                      </m:sSubSup>
                      <m:sSup>
                        <m:sSupPr>
                          <m:ctrlPr>
                            <a:rPr lang="en-US" i="1">
                              <a:latin typeface="Cambria Math" panose="02040503050406030204" pitchFamily="18" charset="0"/>
                            </a:rPr>
                          </m:ctrlPr>
                        </m:sSupPr>
                        <m:e>
                          <m:r>
                            <a:rPr lang="en-US" i="1">
                              <a:latin typeface="Cambria Math" panose="02040503050406030204" pitchFamily="18" charset="0"/>
                            </a:rPr>
                            <m:t>)</m:t>
                          </m:r>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1</m:t>
                                          </m:r>
                                        </m:sub>
                                      </m:sSub>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e>
                                                  </m:d>
                                                </m:e>
                                              </m:nary>
                                            </m:num>
                                            <m:den>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e>
                                                  </m:d>
                                                </m:e>
                                              </m:nary>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e>
                              </m:d>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oMath>
                  </m:oMathPara>
                </a14:m>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sub>
                        <m:sup>
                          <m:r>
                            <a:rPr lang="pt-BR" i="1">
                              <a:latin typeface="Cambria Math" panose="02040503050406030204" pitchFamily="18" charset="0"/>
                            </a:rPr>
                            <m:t>𝐴</m:t>
                          </m:r>
                        </m:sup>
                      </m:sSubSup>
                      <m:sSup>
                        <m:sSupPr>
                          <m:ctrlPr>
                            <a:rPr lang="en-US" i="1">
                              <a:latin typeface="Cambria Math" panose="02040503050406030204" pitchFamily="18" charset="0"/>
                            </a:rPr>
                          </m:ctrlPr>
                        </m:sSupPr>
                        <m:e>
                          <m:r>
                            <a:rPr lang="en-US" i="1">
                              <a:latin typeface="Cambria Math" panose="02040503050406030204" pitchFamily="18" charset="0"/>
                            </a:rPr>
                            <m:t>)</m:t>
                          </m:r>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r>
                                <a:rPr lang="en-US" i="1">
                                  <a:latin typeface="Cambria Math" panose="02040503050406030204" pitchFamily="18" charset="0"/>
                                </a:rPr>
                                <m:t>+</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1</m:t>
                                          </m:r>
                                        </m:sub>
                                      </m:sSub>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e>
                                                  </m:d>
                                                </m:e>
                                              </m:nary>
                                            </m:num>
                                            <m:den>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e>
                                                  </m:d>
                                                </m:e>
                                              </m:nary>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e>
                              </m:d>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oMath>
                  </m:oMathPara>
                </a14:m>
                <a:endParaRPr lang="en-US" dirty="0" smtClean="0"/>
              </a:p>
              <a:p>
                <a:pPr marL="45720" indent="0">
                  <a:buNone/>
                </a:pPr>
                <a:endParaRPr lang="en-US" dirty="0"/>
              </a:p>
              <a:p>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44</a:t>
            </a:fld>
            <a:endParaRPr lang="pt-BR"/>
          </a:p>
        </p:txBody>
      </p:sp>
      <p:sp>
        <p:nvSpPr>
          <p:cNvPr id="4" name="Titre 3"/>
          <p:cNvSpPr>
            <a:spLocks noGrp="1"/>
          </p:cNvSpPr>
          <p:nvPr>
            <p:ph type="title"/>
          </p:nvPr>
        </p:nvSpPr>
        <p:spPr/>
        <p:txBody>
          <a:bodyPr/>
          <a:lstStyle/>
          <a:p>
            <a:r>
              <a:rPr lang="en-US" dirty="0" smtClean="0"/>
              <a:t>Shocks and the RER:</a:t>
            </a:r>
            <a:br>
              <a:rPr lang="en-US" dirty="0" smtClean="0"/>
            </a:br>
            <a:r>
              <a:rPr lang="en-US" dirty="0" smtClean="0"/>
              <a:t>Income shock</a:t>
            </a:r>
            <a:endParaRPr lang="en-US" dirty="0"/>
          </a:p>
        </p:txBody>
      </p:sp>
    </p:spTree>
    <p:extLst>
      <p:ext uri="{BB962C8B-B14F-4D97-AF65-F5344CB8AC3E}">
        <p14:creationId xmlns:p14="http://schemas.microsoft.com/office/powerpoint/2010/main" val="2205860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t</a:t>
                </a:r>
                <a:r>
                  <a:rPr lang="fr-FR" dirty="0" err="1" smtClean="0"/>
                  <a:t>wo</a:t>
                </a:r>
                <a:r>
                  <a:rPr lang="fr-FR" dirty="0" smtClean="0"/>
                  <a:t> </a:t>
                </a:r>
                <a:r>
                  <a:rPr lang="fr-FR" dirty="0" err="1" smtClean="0"/>
                  <a:t>price</a:t>
                </a:r>
                <a:r>
                  <a:rPr lang="fr-FR" dirty="0" smtClean="0"/>
                  <a:t> </a:t>
                </a:r>
                <a:r>
                  <a:rPr lang="fr-FR" dirty="0" err="1" smtClean="0"/>
                  <a:t>equations</a:t>
                </a:r>
                <a:r>
                  <a:rPr lang="fr-FR" dirty="0" smtClean="0"/>
                  <a:t> </a:t>
                </a:r>
                <a:r>
                  <a:rPr lang="en-US" dirty="0" smtClean="0"/>
                  <a:t>combined yield: </a:t>
                </a:r>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up>
                              <m:r>
                                <a:rPr lang="pt-BR" i="1">
                                  <a:latin typeface="Cambria Math" panose="02040503050406030204" pitchFamily="18" charset="0"/>
                                </a:rPr>
                                <m:t>𝜌</m:t>
                              </m:r>
                            </m:sup>
                          </m:sSubSup>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m:t>
                              </m:r>
                            </m:e>
                          </m:nary>
                        </m:num>
                        <m:den>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up>
                              <m:r>
                                <a:rPr lang="pt-BR" i="1">
                                  <a:latin typeface="Cambria Math" panose="02040503050406030204" pitchFamily="18" charset="0"/>
                                </a:rPr>
                                <m:t>𝜌</m:t>
                              </m:r>
                            </m:sup>
                          </m:sSubSup>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e>
                              </m:d>
                            </m:e>
                          </m:nary>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1</m:t>
                                      </m:r>
                                    </m:sub>
                                  </m:sSub>
                                </m:den>
                              </m:f>
                            </m:e>
                          </m:d>
                        </m:e>
                        <m:sup>
                          <m:r>
                            <a:rPr lang="pt-BR" i="1">
                              <a:latin typeface="Cambria Math" panose="02040503050406030204" pitchFamily="18" charset="0"/>
                            </a:rPr>
                            <m:t>𝜌</m:t>
                          </m:r>
                          <m:r>
                            <a:rPr lang="en-US" i="1">
                              <a:latin typeface="Cambria Math" panose="02040503050406030204" pitchFamily="18" charset="0"/>
                            </a:rPr>
                            <m:t>−1</m:t>
                          </m:r>
                        </m:sup>
                      </m:sSup>
                    </m:oMath>
                  </m:oMathPara>
                </a14:m>
                <a:endParaRPr lang="en-US" dirty="0" smtClean="0"/>
              </a:p>
              <a:p>
                <a:pPr lvl="1"/>
                <a:endParaRPr lang="en-US" dirty="0" smtClean="0"/>
              </a:p>
              <a:p>
                <a:pPr lvl="1"/>
                <a:r>
                  <a:rPr lang="en-US" dirty="0" smtClean="0"/>
                  <a:t>Given </a:t>
                </a:r>
                <a:r>
                  <a:rPr lang="en-US" dirty="0"/>
                  <a:t>that </a:t>
                </a:r>
                <a14:m>
                  <m:oMath xmlns:m="http://schemas.openxmlformats.org/officeDocument/2006/math">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1</m:t>
                        </m:r>
                      </m:sub>
                    </m:sSub>
                    <m:r>
                      <a:rPr lang="en-US" i="1">
                        <a:latin typeface="Cambria Math" panose="02040503050406030204" pitchFamily="18" charset="0"/>
                      </a:rPr>
                      <m:t>&gt;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2</m:t>
                        </m:r>
                      </m:sub>
                    </m:sSub>
                  </m:oMath>
                </a14:m>
                <a:r>
                  <a:rPr lang="pt-BR" dirty="0"/>
                  <a:t> </a:t>
                </a:r>
                <a:r>
                  <a:rPr lang="en-US" dirty="0"/>
                  <a:t>and</a:t>
                </a:r>
                <a14:m>
                  <m:oMath xmlns:m="http://schemas.openxmlformats.org/officeDocument/2006/math">
                    <m:r>
                      <a:rPr lang="en-US" i="1">
                        <a:latin typeface="Cambria Math" panose="02040503050406030204" pitchFamily="18" charset="0"/>
                      </a:rPr>
                      <m:t> </m:t>
                    </m:r>
                    <m:r>
                      <a:rPr lang="pt-BR" i="1">
                        <a:latin typeface="Cambria Math" panose="02040503050406030204" pitchFamily="18" charset="0"/>
                      </a:rPr>
                      <m:t>𝜌</m:t>
                    </m:r>
                    <m:r>
                      <a:rPr lang="en-US" i="1">
                        <a:latin typeface="Cambria Math" panose="02040503050406030204" pitchFamily="18" charset="0"/>
                      </a:rPr>
                      <m:t>&gt;1</m:t>
                    </m:r>
                  </m:oMath>
                </a14:m>
                <a:r>
                  <a:rPr lang="en-US" dirty="0"/>
                  <a:t>, the right </a:t>
                </a:r>
                <a:r>
                  <a:rPr lang="en-US" dirty="0" smtClean="0"/>
                  <a:t>is lower than </a:t>
                </a:r>
                <a:r>
                  <a:rPr lang="en-US" dirty="0"/>
                  <a:t>one. </a:t>
                </a:r>
                <a:endParaRPr lang="en-US" dirty="0" smtClean="0"/>
              </a:p>
              <a:p>
                <a:pPr lvl="1"/>
                <a:endParaRPr lang="en-US" dirty="0" smtClean="0"/>
              </a:p>
              <a:p>
                <a:pPr lvl="1"/>
                <a:r>
                  <a:rPr lang="en-US" dirty="0" smtClean="0"/>
                  <a:t>Consequently</a:t>
                </a:r>
                <a:r>
                  <a:rPr lang="en-US" dirty="0"/>
                  <a:t>, for the equation to be satisfied, it is </a:t>
                </a:r>
                <a:r>
                  <a:rPr lang="en-US" dirty="0" smtClean="0"/>
                  <a:t>necessary </a:t>
                </a:r>
                <a:r>
                  <a:rPr lang="en-US" dirty="0"/>
                  <a:t>that </a:t>
                </a:r>
                <a:endParaRPr lang="en-US" dirty="0" smtClean="0"/>
              </a:p>
              <a:p>
                <a:pPr marL="365760" lvl="1"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up>
                          <m:r>
                            <a:rPr lang="pt-BR" i="1">
                              <a:latin typeface="Cambria Math" panose="02040503050406030204" pitchFamily="18" charset="0"/>
                            </a:rPr>
                            <m:t>𝜌</m:t>
                          </m:r>
                        </m:sup>
                      </m:sSubSup>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e>
                          </m:d>
                          <m:r>
                            <a:rPr lang="en-US" i="1">
                              <a:latin typeface="Cambria Math" panose="02040503050406030204" pitchFamily="18" charset="0"/>
                            </a:rPr>
                            <m:t>&lt;</m:t>
                          </m:r>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up>
                              <m:r>
                                <a:rPr lang="pt-BR" i="1">
                                  <a:latin typeface="Cambria Math" panose="02040503050406030204" pitchFamily="18" charset="0"/>
                                </a:rPr>
                                <m:t>𝜌</m:t>
                              </m:r>
                            </m:sup>
                          </m:sSubSup>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r>
                                <a:rPr lang="en-US" i="1">
                                  <a:latin typeface="Cambria Math" panose="02040503050406030204" pitchFamily="18" charset="0"/>
                                </a:rPr>
                                <m:t>)</m:t>
                              </m:r>
                            </m:e>
                          </m:nary>
                        </m:e>
                      </m:nary>
                    </m:oMath>
                  </m:oMathPara>
                </a14:m>
                <a:endParaRPr lang="en-US" dirty="0" smtClean="0"/>
              </a:p>
              <a:p>
                <a:pPr lvl="1"/>
                <a:r>
                  <a:rPr lang="en-US" dirty="0" smtClean="0"/>
                  <a:t>which </a:t>
                </a:r>
                <a:r>
                  <a:rPr lang="en-US" dirty="0"/>
                  <a:t>is only possible when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&lt;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oMath>
                </a14:m>
                <a:r>
                  <a:rPr lang="en-US" dirty="0"/>
                  <a:t>, given that the ratio </a:t>
                </a:r>
                <a14:m>
                  <m:oMath xmlns:m="http://schemas.openxmlformats.org/officeDocument/2006/math">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𝑁𝑡</m:t>
                        </m:r>
                      </m:sub>
                      <m:sup>
                        <m:r>
                          <a:rPr lang="pt-BR" i="1">
                            <a:latin typeface="Cambria Math" panose="02040503050406030204" pitchFamily="18" charset="0"/>
                          </a:rPr>
                          <m:t>𝜌</m:t>
                        </m:r>
                      </m:sup>
                    </m:sSubSup>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e>
                    </m:nary>
                  </m:oMath>
                </a14:m>
                <a:r>
                  <a:rPr lang="pt-BR" dirty="0"/>
                  <a:t> </a:t>
                </a:r>
                <a:r>
                  <a:rPr lang="en-US" dirty="0"/>
                  <a:t>is increasing in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oMath>
                </a14:m>
                <a:r>
                  <a:rPr lang="en-US" dirty="0"/>
                  <a:t>. </a:t>
                </a:r>
                <a:endParaRPr lang="en-US" dirty="0" smtClean="0"/>
              </a:p>
              <a:p>
                <a:pPr marL="45720" indent="0">
                  <a:buNone/>
                </a:pPr>
                <a:r>
                  <a:rPr lang="en-US" dirty="0"/>
                  <a:t> </a:t>
                </a:r>
              </a:p>
              <a:p>
                <a:pPr marL="45720" indent="0">
                  <a:buNone/>
                </a:pPr>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b="-4979"/>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45</a:t>
            </a:fld>
            <a:endParaRPr lang="pt-BR"/>
          </a:p>
        </p:txBody>
      </p:sp>
      <p:sp>
        <p:nvSpPr>
          <p:cNvPr id="4" name="Titre 3"/>
          <p:cNvSpPr>
            <a:spLocks noGrp="1"/>
          </p:cNvSpPr>
          <p:nvPr>
            <p:ph type="title"/>
          </p:nvPr>
        </p:nvSpPr>
        <p:spPr/>
        <p:txBody>
          <a:bodyPr/>
          <a:lstStyle/>
          <a:p>
            <a:r>
              <a:rPr lang="en-US" dirty="0" smtClean="0"/>
              <a:t>Shocks and the RER:</a:t>
            </a:r>
            <a:br>
              <a:rPr lang="en-US" dirty="0" smtClean="0"/>
            </a:br>
            <a:r>
              <a:rPr lang="en-US" dirty="0" smtClean="0"/>
              <a:t>Income shock</a:t>
            </a:r>
            <a:endParaRPr lang="en-US" dirty="0"/>
          </a:p>
        </p:txBody>
      </p:sp>
    </p:spTree>
    <p:extLst>
      <p:ext uri="{BB962C8B-B14F-4D97-AF65-F5344CB8AC3E}">
        <p14:creationId xmlns:p14="http://schemas.microsoft.com/office/powerpoint/2010/main" val="16905889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endParaRPr lang="en-US" dirty="0" smtClean="0"/>
              </a:p>
              <a:p>
                <a:r>
                  <a:rPr lang="en-US" dirty="0" smtClean="0"/>
                  <a:t>Hence:</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&lt;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1</m:t>
                          </m:r>
                        </m:sub>
                      </m:sSub>
                      <m:r>
                        <a:rPr lang="en-US" i="1">
                          <a:latin typeface="Cambria Math" panose="02040503050406030204" pitchFamily="18" charset="0"/>
                        </a:rPr>
                        <m:t>&gt;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2</m:t>
                          </m:r>
                        </m:sub>
                      </m:sSub>
                    </m:oMath>
                  </m:oMathPara>
                </a14:m>
                <a:endParaRPr lang="en-US" dirty="0"/>
              </a:p>
              <a:p>
                <a:endParaRPr lang="en-US" dirty="0" smtClean="0"/>
              </a:p>
              <a:p>
                <a:r>
                  <a:rPr lang="en-US" dirty="0" smtClean="0"/>
                  <a:t>The</a:t>
                </a:r>
                <a:r>
                  <a:rPr lang="en-US" b="1" dirty="0" smtClean="0"/>
                  <a:t> </a:t>
                </a:r>
                <a:r>
                  <a:rPr lang="en-US" b="1" dirty="0"/>
                  <a:t>RER </a:t>
                </a:r>
                <a:r>
                  <a:rPr lang="en-US" b="1" dirty="0" smtClean="0"/>
                  <a:t>is: </a:t>
                </a:r>
              </a:p>
              <a:p>
                <a:pPr lvl="1"/>
                <a:endParaRPr lang="en-US" b="1" dirty="0" smtClean="0"/>
              </a:p>
              <a:p>
                <a:pPr lvl="1"/>
                <a:r>
                  <a:rPr lang="en-US" b="1" dirty="0" smtClean="0"/>
                  <a:t>more </a:t>
                </a:r>
                <a:r>
                  <a:rPr lang="en-US" b="1" dirty="0"/>
                  <a:t>depreciated in the period when the country has a positive income shock, and </a:t>
                </a:r>
                <a:endParaRPr lang="en-US" b="1" dirty="0" smtClean="0"/>
              </a:p>
              <a:p>
                <a:pPr lvl="1"/>
                <a:r>
                  <a:rPr lang="en-US" b="1" dirty="0" smtClean="0"/>
                  <a:t>appreciated </a:t>
                </a:r>
                <a:r>
                  <a:rPr lang="en-US" b="1" dirty="0"/>
                  <a:t>when income returns to its original level. </a:t>
                </a:r>
                <a:endParaRPr lang="en-US" b="1" dirty="0" smtClean="0"/>
              </a:p>
              <a:p>
                <a:endParaRPr lang="fr-FR" dirty="0" smtClean="0"/>
              </a:p>
              <a:p>
                <a:endParaRPr lang="en-US" dirty="0"/>
              </a:p>
              <a:p>
                <a:endParaRPr lang="en-US" dirty="0"/>
              </a:p>
              <a:p>
                <a:pPr marL="45720" indent="0">
                  <a:buNone/>
                </a:pPr>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46</a:t>
            </a:fld>
            <a:endParaRPr lang="pt-BR"/>
          </a:p>
        </p:txBody>
      </p:sp>
      <p:sp>
        <p:nvSpPr>
          <p:cNvPr id="4" name="Titre 3"/>
          <p:cNvSpPr>
            <a:spLocks noGrp="1"/>
          </p:cNvSpPr>
          <p:nvPr>
            <p:ph type="title"/>
          </p:nvPr>
        </p:nvSpPr>
        <p:spPr/>
        <p:txBody>
          <a:bodyPr/>
          <a:lstStyle/>
          <a:p>
            <a:r>
              <a:rPr lang="en-US" dirty="0" smtClean="0"/>
              <a:t>Shocks and the RER:</a:t>
            </a:r>
            <a:br>
              <a:rPr lang="en-US" dirty="0" smtClean="0"/>
            </a:br>
            <a:r>
              <a:rPr lang="en-US" dirty="0" smtClean="0"/>
              <a:t>Income shock</a:t>
            </a:r>
            <a:endParaRPr lang="en-US" dirty="0"/>
          </a:p>
        </p:txBody>
      </p:sp>
    </p:spTree>
    <p:extLst>
      <p:ext uri="{BB962C8B-B14F-4D97-AF65-F5344CB8AC3E}">
        <p14:creationId xmlns:p14="http://schemas.microsoft.com/office/powerpoint/2010/main" val="2850063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Intuition:</a:t>
            </a:r>
          </a:p>
          <a:p>
            <a:pPr lvl="1"/>
            <a:endParaRPr lang="en-US" dirty="0" smtClean="0"/>
          </a:p>
          <a:p>
            <a:pPr lvl="1"/>
            <a:r>
              <a:rPr lang="en-US" dirty="0" smtClean="0"/>
              <a:t>Access </a:t>
            </a:r>
            <a:r>
              <a:rPr lang="en-US" dirty="0"/>
              <a:t>to the international credit market allows consumers to smooth their consumption. </a:t>
            </a:r>
            <a:endParaRPr lang="en-US" dirty="0" smtClean="0"/>
          </a:p>
          <a:p>
            <a:pPr lvl="1"/>
            <a:endParaRPr lang="en-US" dirty="0" smtClean="0"/>
          </a:p>
          <a:p>
            <a:pPr lvl="1"/>
            <a:r>
              <a:rPr lang="en-US" dirty="0" smtClean="0"/>
              <a:t>If </a:t>
            </a:r>
            <a:r>
              <a:rPr lang="en-US" dirty="0"/>
              <a:t>the relative price of </a:t>
            </a:r>
            <a:r>
              <a:rPr lang="en-US" dirty="0" err="1" smtClean="0"/>
              <a:t>nontradables</a:t>
            </a:r>
            <a:r>
              <a:rPr lang="en-US" dirty="0" smtClean="0"/>
              <a:t> </a:t>
            </a:r>
            <a:r>
              <a:rPr lang="en-US" dirty="0"/>
              <a:t>were the same for both periods, there would be an excess supply of these goods in the first period, when the economy has relatively more production resources. </a:t>
            </a:r>
            <a:endParaRPr lang="en-US" dirty="0" smtClean="0"/>
          </a:p>
          <a:p>
            <a:pPr lvl="1"/>
            <a:endParaRPr lang="en-US" dirty="0" smtClean="0"/>
          </a:p>
          <a:p>
            <a:pPr lvl="1"/>
            <a:r>
              <a:rPr lang="en-US" dirty="0" smtClean="0"/>
              <a:t>A </a:t>
            </a:r>
            <a:r>
              <a:rPr lang="en-US" dirty="0"/>
              <a:t>smaller price for </a:t>
            </a:r>
            <a:r>
              <a:rPr lang="en-US" dirty="0" err="1" smtClean="0"/>
              <a:t>nontradable</a:t>
            </a:r>
            <a:r>
              <a:rPr lang="en-US" dirty="0" smtClean="0"/>
              <a:t> </a:t>
            </a:r>
            <a:r>
              <a:rPr lang="en-US" dirty="0"/>
              <a:t>goods in the first period would simultaneously </a:t>
            </a:r>
            <a:r>
              <a:rPr lang="en-US" dirty="0" smtClean="0"/>
              <a:t>decreases production of </a:t>
            </a:r>
            <a:r>
              <a:rPr lang="en-US" dirty="0" err="1" smtClean="0"/>
              <a:t>nontradables</a:t>
            </a:r>
            <a:r>
              <a:rPr lang="en-US" dirty="0" smtClean="0"/>
              <a:t> and increases their demand</a:t>
            </a:r>
            <a:r>
              <a:rPr lang="en-US" dirty="0"/>
              <a:t>, balancing the market.</a:t>
            </a:r>
          </a:p>
          <a:p>
            <a:endParaRPr lang="en-US" dirty="0"/>
          </a:p>
          <a:p>
            <a:pPr marL="45720" indent="0">
              <a:buNone/>
            </a:pPr>
            <a:endParaRPr lang="en-US" dirty="0"/>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47</a:t>
            </a:fld>
            <a:endParaRPr lang="pt-BR"/>
          </a:p>
        </p:txBody>
      </p:sp>
      <p:sp>
        <p:nvSpPr>
          <p:cNvPr id="4" name="Titre 3"/>
          <p:cNvSpPr>
            <a:spLocks noGrp="1"/>
          </p:cNvSpPr>
          <p:nvPr>
            <p:ph type="title"/>
          </p:nvPr>
        </p:nvSpPr>
        <p:spPr/>
        <p:txBody>
          <a:bodyPr/>
          <a:lstStyle/>
          <a:p>
            <a:r>
              <a:rPr lang="en-US" dirty="0" smtClean="0"/>
              <a:t>Shocks and the RER:</a:t>
            </a:r>
            <a:br>
              <a:rPr lang="en-US" dirty="0" smtClean="0"/>
            </a:br>
            <a:r>
              <a:rPr lang="en-US" dirty="0" smtClean="0"/>
              <a:t>Income shock</a:t>
            </a:r>
            <a:endParaRPr lang="en-US" dirty="0"/>
          </a:p>
        </p:txBody>
      </p:sp>
    </p:spTree>
    <p:extLst>
      <p:ext uri="{BB962C8B-B14F-4D97-AF65-F5344CB8AC3E}">
        <p14:creationId xmlns:p14="http://schemas.microsoft.com/office/powerpoint/2010/main" val="734437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a:t>On the tradables </a:t>
            </a:r>
            <a:r>
              <a:rPr lang="en-US" dirty="0" smtClean="0"/>
              <a:t>market, </a:t>
            </a:r>
            <a:r>
              <a:rPr lang="en-US" dirty="0"/>
              <a:t>the cheapening of non-tradables would </a:t>
            </a:r>
            <a:r>
              <a:rPr lang="en-US" dirty="0" smtClean="0"/>
              <a:t>cause</a:t>
            </a:r>
          </a:p>
          <a:p>
            <a:pPr lvl="1"/>
            <a:r>
              <a:rPr lang="en-US" dirty="0" smtClean="0"/>
              <a:t>a </a:t>
            </a:r>
            <a:r>
              <a:rPr lang="en-US" dirty="0"/>
              <a:t>reduction in demand for tradables and </a:t>
            </a:r>
            <a:endParaRPr lang="en-US" dirty="0" smtClean="0"/>
          </a:p>
          <a:p>
            <a:pPr lvl="1"/>
            <a:r>
              <a:rPr lang="en-US" dirty="0" smtClean="0"/>
              <a:t>an </a:t>
            </a:r>
            <a:r>
              <a:rPr lang="en-US" dirty="0"/>
              <a:t>increase in their supply</a:t>
            </a:r>
            <a:r>
              <a:rPr lang="en-US" dirty="0" smtClean="0"/>
              <a:t>. </a:t>
            </a:r>
          </a:p>
          <a:p>
            <a:pPr lvl="1">
              <a:buFont typeface="Wingdings" panose="05000000000000000000" pitchFamily="2" charset="2"/>
              <a:buChar char="Ø"/>
            </a:pPr>
            <a:r>
              <a:rPr lang="en-US" dirty="0" smtClean="0"/>
              <a:t>Thus</a:t>
            </a:r>
            <a:r>
              <a:rPr lang="fr-FR" dirty="0" smtClean="0"/>
              <a:t>, </a:t>
            </a:r>
            <a:r>
              <a:rPr lang="en-US" dirty="0" smtClean="0"/>
              <a:t>an </a:t>
            </a:r>
            <a:r>
              <a:rPr lang="en-US" dirty="0"/>
              <a:t>increase in the current-account balance.</a:t>
            </a:r>
          </a:p>
          <a:p>
            <a:endParaRPr lang="en-US" dirty="0" smtClean="0"/>
          </a:p>
          <a:p>
            <a:r>
              <a:rPr lang="en-US" dirty="0" smtClean="0"/>
              <a:t>The </a:t>
            </a:r>
            <a:r>
              <a:rPr lang="en-US" dirty="0"/>
              <a:t>result is in keeping with our initial intuition: </a:t>
            </a:r>
            <a:endParaRPr lang="en-US" dirty="0" smtClean="0"/>
          </a:p>
          <a:p>
            <a:pPr lvl="1"/>
            <a:r>
              <a:rPr lang="en-US" dirty="0" smtClean="0"/>
              <a:t>a </a:t>
            </a:r>
            <a:r>
              <a:rPr lang="en-US" dirty="0"/>
              <a:t>permanent income shock does not affect the optimum current-account level, thus the equilibrium RER remains unaltered; </a:t>
            </a:r>
            <a:endParaRPr lang="en-US" dirty="0" smtClean="0"/>
          </a:p>
          <a:p>
            <a:pPr lvl="1"/>
            <a:r>
              <a:rPr lang="en-US" dirty="0" smtClean="0"/>
              <a:t>whereas </a:t>
            </a:r>
            <a:r>
              <a:rPr lang="en-US" dirty="0"/>
              <a:t>a temporary positive income shock leads to an increase in current-account balance, accompanied by a depreciation of the real exchange rate.</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48</a:t>
            </a:fld>
            <a:endParaRPr lang="pt-BR"/>
          </a:p>
        </p:txBody>
      </p:sp>
      <p:sp>
        <p:nvSpPr>
          <p:cNvPr id="4" name="Titre 3"/>
          <p:cNvSpPr>
            <a:spLocks noGrp="1"/>
          </p:cNvSpPr>
          <p:nvPr>
            <p:ph type="title"/>
          </p:nvPr>
        </p:nvSpPr>
        <p:spPr/>
        <p:txBody>
          <a:bodyPr/>
          <a:lstStyle/>
          <a:p>
            <a:r>
              <a:rPr lang="en-US" dirty="0" smtClean="0"/>
              <a:t>Shocks and the RER:</a:t>
            </a:r>
            <a:br>
              <a:rPr lang="en-US" dirty="0" smtClean="0"/>
            </a:br>
            <a:r>
              <a:rPr lang="en-US" dirty="0" smtClean="0"/>
              <a:t>Income shock</a:t>
            </a:r>
            <a:endParaRPr lang="en-US" dirty="0"/>
          </a:p>
        </p:txBody>
      </p:sp>
    </p:spTree>
    <p:extLst>
      <p:ext uri="{BB962C8B-B14F-4D97-AF65-F5344CB8AC3E}">
        <p14:creationId xmlns:p14="http://schemas.microsoft.com/office/powerpoint/2010/main" val="16905889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What is </a:t>
                </a:r>
                <a:r>
                  <a:rPr lang="en-US" dirty="0"/>
                  <a:t>the impact of an exogenous reduction in capital flow </a:t>
                </a:r>
                <a:r>
                  <a:rPr lang="en-US" dirty="0" smtClean="0"/>
                  <a:t>on </a:t>
                </a:r>
                <a:r>
                  <a:rPr lang="en-US" dirty="0"/>
                  <a:t>the real </a:t>
                </a:r>
                <a:r>
                  <a:rPr lang="en-US" dirty="0" smtClean="0"/>
                  <a:t>exchange? </a:t>
                </a:r>
              </a:p>
              <a:p>
                <a:pPr lvl="1"/>
                <a:r>
                  <a:rPr lang="en-US" dirty="0" smtClean="0"/>
                  <a:t>Clearly</a:t>
                </a:r>
                <a:r>
                  <a:rPr lang="en-US" dirty="0"/>
                  <a:t>, this question only makes sense for a net receiver of financial </a:t>
                </a:r>
                <a:r>
                  <a:rPr lang="en-US" dirty="0" smtClean="0"/>
                  <a:t>capital: a </a:t>
                </a:r>
                <a:r>
                  <a:rPr lang="en-US" dirty="0"/>
                  <a:t>country </a:t>
                </a:r>
                <a:r>
                  <a:rPr lang="en-US" dirty="0" smtClean="0"/>
                  <a:t>with CA deficit</a:t>
                </a:r>
              </a:p>
              <a:p>
                <a:pPr lvl="1"/>
                <a:r>
                  <a:rPr lang="en-US" dirty="0" smtClean="0"/>
                  <a:t>In </a:t>
                </a:r>
                <a:r>
                  <a:rPr lang="en-US" dirty="0"/>
                  <a:t>the terms of our model, </a:t>
                </a:r>
                <a:r>
                  <a:rPr lang="en-US" dirty="0" smtClean="0"/>
                  <a:t>a </a:t>
                </a:r>
                <a:r>
                  <a:rPr lang="en-US" dirty="0"/>
                  <a:t>country where </a:t>
                </a:r>
                <a14:m>
                  <m:oMath xmlns:m="http://schemas.openxmlformats.org/officeDocument/2006/math">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1</m:t>
                        </m:r>
                      </m:sub>
                    </m:sSub>
                    <m:r>
                      <a:rPr lang="en-US" i="1">
                        <a:latin typeface="Cambria Math" panose="02040503050406030204" pitchFamily="18" charset="0"/>
                      </a:rPr>
                      <m:t>&lt;</m:t>
                    </m:r>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2</m:t>
                        </m:r>
                      </m:sub>
                    </m:sSub>
                  </m:oMath>
                </a14:m>
                <a:r>
                  <a:rPr lang="en-US" dirty="0"/>
                  <a:t>.</a:t>
                </a:r>
              </a:p>
              <a:p>
                <a:endParaRPr lang="en-US" dirty="0" smtClean="0"/>
              </a:p>
              <a:p>
                <a:r>
                  <a:rPr lang="en-US" dirty="0" smtClean="0"/>
                  <a:t>Intuition:</a:t>
                </a:r>
                <a:endParaRPr lang="fr-FR" dirty="0" smtClean="0"/>
              </a:p>
              <a:p>
                <a:pPr lvl="1"/>
                <a:r>
                  <a:rPr lang="en-US" dirty="0" smtClean="0"/>
                  <a:t>a </a:t>
                </a:r>
                <a:r>
                  <a:rPr lang="en-US" dirty="0"/>
                  <a:t>reduction in the capital flow requires an increase in current-account balance. </a:t>
                </a:r>
                <a:endParaRPr lang="en-US" dirty="0" smtClean="0"/>
              </a:p>
              <a:p>
                <a:pPr lvl="1"/>
                <a:r>
                  <a:rPr lang="fr-FR" dirty="0" smtClean="0"/>
                  <a:t>A </a:t>
                </a:r>
                <a:r>
                  <a:rPr lang="en-US" dirty="0" smtClean="0"/>
                  <a:t>higher </a:t>
                </a:r>
                <a:r>
                  <a:rPr lang="en-US" dirty="0"/>
                  <a:t>trade balance is associated with a lower price of non-tradable </a:t>
                </a:r>
                <a:r>
                  <a:rPr lang="en-US" dirty="0" smtClean="0"/>
                  <a:t>goods = a </a:t>
                </a:r>
                <a:r>
                  <a:rPr lang="en-US" dirty="0"/>
                  <a:t>more depreciated RER</a:t>
                </a:r>
                <a:r>
                  <a:rPr lang="en-US" dirty="0" smtClean="0"/>
                  <a: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159"/>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49</a:t>
            </a:fld>
            <a:endParaRPr lang="pt-BR"/>
          </a:p>
        </p:txBody>
      </p:sp>
      <p:sp>
        <p:nvSpPr>
          <p:cNvPr id="4" name="Titre 3"/>
          <p:cNvSpPr>
            <a:spLocks noGrp="1"/>
          </p:cNvSpPr>
          <p:nvPr>
            <p:ph type="title"/>
          </p:nvPr>
        </p:nvSpPr>
        <p:spPr/>
        <p:txBody>
          <a:bodyPr/>
          <a:lstStyle/>
          <a:p>
            <a:r>
              <a:rPr lang="en-US" dirty="0" smtClean="0"/>
              <a:t>Reduction </a:t>
            </a:r>
            <a:r>
              <a:rPr lang="en-US" dirty="0"/>
              <a:t>in Financial Flows</a:t>
            </a:r>
          </a:p>
        </p:txBody>
      </p:sp>
    </p:spTree>
    <p:extLst>
      <p:ext uri="{BB962C8B-B14F-4D97-AF65-F5344CB8AC3E}">
        <p14:creationId xmlns:p14="http://schemas.microsoft.com/office/powerpoint/2010/main" val="1396286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normAutofit fontScale="92500" lnSpcReduction="20000"/>
          </a:bodyPr>
          <a:lstStyle/>
          <a:p>
            <a:r>
              <a:rPr lang="en-US" dirty="0" smtClean="0"/>
              <a:t>The RER is </a:t>
            </a:r>
            <a:r>
              <a:rPr lang="en-US" dirty="0"/>
              <a:t>defined as the ratio between the aggregate prices of goods from two countries, measured in the same </a:t>
            </a:r>
            <a:r>
              <a:rPr lang="en-US" dirty="0" smtClean="0"/>
              <a:t>currency. </a:t>
            </a:r>
          </a:p>
          <a:p>
            <a:endParaRPr lang="en-US" dirty="0" smtClean="0"/>
          </a:p>
          <a:p>
            <a:r>
              <a:rPr lang="en-US" dirty="0" smtClean="0"/>
              <a:t>Prices </a:t>
            </a:r>
            <a:r>
              <a:rPr lang="en-US" dirty="0"/>
              <a:t>in the two countries can only diverge if there are barriers to the trade of goods between </a:t>
            </a:r>
            <a:r>
              <a:rPr lang="en-US" dirty="0" smtClean="0"/>
              <a:t>them.</a:t>
            </a:r>
          </a:p>
          <a:p>
            <a:endParaRPr lang="en-US" dirty="0" smtClean="0"/>
          </a:p>
          <a:p>
            <a:r>
              <a:rPr lang="en-US" dirty="0" smtClean="0"/>
              <a:t>There are </a:t>
            </a:r>
            <a:r>
              <a:rPr lang="en-US" dirty="0"/>
              <a:t> </a:t>
            </a:r>
            <a:r>
              <a:rPr lang="en-US" dirty="0" err="1" smtClean="0"/>
              <a:t>nontradable</a:t>
            </a:r>
            <a:r>
              <a:rPr lang="en-US" dirty="0" smtClean="0"/>
              <a:t> goods: transport </a:t>
            </a:r>
            <a:r>
              <a:rPr lang="en-US" dirty="0"/>
              <a:t>cost is so high in relation to price that international trade becomes </a:t>
            </a:r>
            <a:r>
              <a:rPr lang="en-US" dirty="0" smtClean="0"/>
              <a:t>impossible</a:t>
            </a:r>
          </a:p>
          <a:p>
            <a:endParaRPr lang="en-US" dirty="0"/>
          </a:p>
          <a:p>
            <a:r>
              <a:rPr lang="en-US" dirty="0" smtClean="0"/>
              <a:t>We expand </a:t>
            </a:r>
            <a:r>
              <a:rPr lang="en-US" dirty="0"/>
              <a:t>the intertemporal current-account model </a:t>
            </a:r>
            <a:r>
              <a:rPr lang="en-US" dirty="0" smtClean="0"/>
              <a:t>presented, </a:t>
            </a:r>
            <a:r>
              <a:rPr lang="en-US" dirty="0"/>
              <a:t>dividing goods into two extreme types: </a:t>
            </a:r>
            <a:endParaRPr lang="en-US" dirty="0" smtClean="0"/>
          </a:p>
          <a:p>
            <a:pPr lvl="1"/>
            <a:r>
              <a:rPr lang="en-US" dirty="0" smtClean="0"/>
              <a:t>tradable </a:t>
            </a:r>
            <a:r>
              <a:rPr lang="en-US" dirty="0"/>
              <a:t>goods, </a:t>
            </a:r>
            <a:r>
              <a:rPr lang="en-US" dirty="0" smtClean="0"/>
              <a:t>with zero transportation </a:t>
            </a:r>
            <a:r>
              <a:rPr lang="en-US" dirty="0"/>
              <a:t>cost </a:t>
            </a:r>
            <a:r>
              <a:rPr lang="en-US" dirty="0" smtClean="0"/>
              <a:t>and </a:t>
            </a:r>
          </a:p>
          <a:p>
            <a:pPr lvl="1"/>
            <a:r>
              <a:rPr lang="en-US" dirty="0" err="1" smtClean="0"/>
              <a:t>nontradable</a:t>
            </a:r>
            <a:r>
              <a:rPr lang="en-US" dirty="0" smtClean="0"/>
              <a:t> </a:t>
            </a:r>
            <a:r>
              <a:rPr lang="en-US" dirty="0"/>
              <a:t>goods for which international trade is impossible. </a:t>
            </a:r>
            <a:endParaRPr lang="en-US" dirty="0" smtClean="0"/>
          </a:p>
          <a:p>
            <a:endParaRPr lang="en-US" dirty="0" smtClean="0"/>
          </a:p>
          <a:p>
            <a:r>
              <a:rPr lang="en-US" dirty="0" smtClean="0"/>
              <a:t>In </a:t>
            </a:r>
            <a:r>
              <a:rPr lang="en-US" dirty="0"/>
              <a:t>this way, the </a:t>
            </a:r>
            <a:r>
              <a:rPr lang="en-US" dirty="0" smtClean="0"/>
              <a:t>RER varies with </a:t>
            </a:r>
            <a:r>
              <a:rPr lang="en-US" dirty="0"/>
              <a:t>the changes in the relative price of </a:t>
            </a:r>
            <a:r>
              <a:rPr lang="en-US" dirty="0" err="1" smtClean="0"/>
              <a:t>nontradable</a:t>
            </a:r>
            <a:r>
              <a:rPr lang="en-US" dirty="0" smtClean="0"/>
              <a:t> </a:t>
            </a:r>
            <a:r>
              <a:rPr lang="en-US" dirty="0"/>
              <a:t>goods between countries.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a:t>
            </a:fld>
            <a:endParaRPr lang="pt-BR"/>
          </a:p>
        </p:txBody>
      </p:sp>
      <p:sp>
        <p:nvSpPr>
          <p:cNvPr id="6" name="Titre 5"/>
          <p:cNvSpPr>
            <a:spLocks noGrp="1"/>
          </p:cNvSpPr>
          <p:nvPr>
            <p:ph type="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14240631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lnSpcReduction="10000"/>
              </a:bodyPr>
              <a:lstStyle/>
              <a:p>
                <a:r>
                  <a:rPr lang="en-US" dirty="0" smtClean="0"/>
                  <a:t>In the equation that determines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oMath>
                </a14:m>
                <a:r>
                  <a:rPr lang="en-US" dirty="0" smtClean="0"/>
                  <a:t>, we substitute </a:t>
                </a:r>
                <a:r>
                  <a:rPr lang="en-US" dirty="0"/>
                  <a:t>the expression </a:t>
                </a:r>
                <a14:m>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2</m:t>
                                </m:r>
                              </m:sub>
                            </m:sSub>
                          </m:num>
                          <m:den>
                            <m:sSub>
                              <m:sSubPr>
                                <m:ctrlPr>
                                  <a:rPr lang="en-US" i="1">
                                    <a:latin typeface="Cambria Math" panose="02040503050406030204" pitchFamily="18" charset="0"/>
                                  </a:rPr>
                                </m:ctrlPr>
                              </m:sSubPr>
                              <m:e>
                                <m:bar>
                                  <m:barPr>
                                    <m:pos m:val="top"/>
                                    <m:ctrlPr>
                                      <a:rPr lang="en-US" i="1">
                                        <a:latin typeface="Cambria Math" panose="02040503050406030204" pitchFamily="18" charset="0"/>
                                      </a:rPr>
                                    </m:ctrlPr>
                                  </m:barPr>
                                  <m:e>
                                    <m:r>
                                      <a:rPr lang="pt-BR" i="1">
                                        <a:latin typeface="Cambria Math" panose="02040503050406030204" pitchFamily="18" charset="0"/>
                                      </a:rPr>
                                      <m:t>𝑌</m:t>
                                    </m:r>
                                  </m:e>
                                </m:bar>
                              </m:e>
                              <m:sub>
                                <m:r>
                                  <a:rPr lang="en-US" i="1">
                                    <a:latin typeface="Cambria Math" panose="02040503050406030204" pitchFamily="18" charset="0"/>
                                  </a:rPr>
                                  <m:t>1</m:t>
                                </m:r>
                              </m:sub>
                            </m:sSub>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r>
                                      <a:rPr lang="en-US" i="1">
                                        <a:latin typeface="Cambria Math" panose="02040503050406030204" pitchFamily="18" charset="0"/>
                                      </a:rPr>
                                      <m:t>)</m:t>
                                    </m:r>
                                  </m:e>
                                </m:nary>
                              </m:num>
                              <m:den>
                                <m:nary>
                                  <m:naryPr>
                                    <m:chr m:val="∏"/>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m:t>
                                    </m:r>
                                  </m:e>
                                </m:nary>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oMath>
                </a14:m>
                <a:r>
                  <a:rPr lang="pt-BR" dirty="0"/>
                  <a:t> </a:t>
                </a:r>
                <a:r>
                  <a:rPr lang="en-US" dirty="0"/>
                  <a:t>by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den>
                            </m:f>
                          </m:e>
                        </m:d>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oMath>
                </a14:m>
                <a:r>
                  <a:rPr lang="pt-BR" dirty="0"/>
                  <a:t> </a:t>
                </a:r>
                <a:r>
                  <a:rPr lang="pt-BR" dirty="0" err="1" smtClean="0"/>
                  <a:t>and</a:t>
                </a:r>
                <a:r>
                  <a:rPr lang="pt-BR" dirty="0" smtClean="0"/>
                  <a:t> </a:t>
                </a:r>
                <a:r>
                  <a:rPr lang="pt-BR" dirty="0" err="1" smtClean="0"/>
                  <a:t>get</a:t>
                </a:r>
                <a:r>
                  <a:rPr lang="en-US" dirty="0" smtClean="0"/>
                  <a:t>: </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sub>
                        <m:sup>
                          <m:r>
                            <a:rPr lang="pt-BR" i="1">
                              <a:latin typeface="Cambria Math" panose="02040503050406030204" pitchFamily="18" charset="0"/>
                            </a:rPr>
                            <m:t>𝐴</m:t>
                          </m:r>
                        </m:sup>
                      </m:sSub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den>
                                          </m:f>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oMath>
                  </m:oMathPara>
                </a14:m>
                <a:endParaRPr lang="en-US" dirty="0"/>
              </a:p>
              <a:p>
                <a:endParaRPr lang="en-US" dirty="0"/>
              </a:p>
              <a:p>
                <a:r>
                  <a:rPr lang="en-US" dirty="0" smtClean="0"/>
                  <a:t>For </a:t>
                </a:r>
                <a:r>
                  <a:rPr lang="en-US" dirty="0"/>
                  <a:t>a country that borrows in the first </a:t>
                </a:r>
                <a:r>
                  <a:rPr lang="en-US" dirty="0" smtClean="0"/>
                  <a:t>period: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den>
                    </m:f>
                    <m:r>
                      <a:rPr lang="en-US" i="1">
                        <a:latin typeface="Cambria Math" panose="02040503050406030204" pitchFamily="18" charset="0"/>
                      </a:rPr>
                      <m:t>&gt;1</m:t>
                    </m:r>
                  </m:oMath>
                </a14:m>
                <a:r>
                  <a:rPr lang="en-US" dirty="0"/>
                  <a:t>, </a:t>
                </a:r>
                <a:endParaRPr lang="en-US" dirty="0" smtClean="0"/>
              </a:p>
              <a:p>
                <a:pPr>
                  <a:buFont typeface="Wingdings" panose="05000000000000000000" pitchFamily="2" charset="2"/>
                  <a:buChar char="Ø"/>
                </a:pPr>
                <a:r>
                  <a:rPr lang="en-US" dirty="0" smtClean="0"/>
                  <a:t>Thus,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&gt;</m:t>
                    </m:r>
                    <m:sSubSup>
                      <m:sSubSupPr>
                        <m:ctrlPr>
                          <a:rPr lang="en-US" i="1">
                            <a:latin typeface="Cambria Math" panose="02040503050406030204" pitchFamily="18" charset="0"/>
                          </a:rPr>
                        </m:ctrlPr>
                      </m:sSubSupPr>
                      <m:e>
                        <m:r>
                          <a:rPr lang="pt-BR" i="1">
                            <a:latin typeface="Cambria Math" panose="02040503050406030204" pitchFamily="18" charset="0"/>
                          </a:rPr>
                          <m:t>𝑝</m:t>
                        </m:r>
                      </m:e>
                      <m:sub>
                        <m:r>
                          <a:rPr lang="pt-BR" i="1">
                            <a:latin typeface="Cambria Math" panose="02040503050406030204" pitchFamily="18" charset="0"/>
                          </a:rPr>
                          <m:t>𝑁</m:t>
                        </m:r>
                      </m:sub>
                      <m:sup>
                        <m:r>
                          <a:rPr lang="pt-BR" i="1">
                            <a:latin typeface="Cambria Math" panose="02040503050406030204" pitchFamily="18" charset="0"/>
                          </a:rPr>
                          <m:t>𝐴</m:t>
                        </m:r>
                      </m:sup>
                    </m:sSubSup>
                  </m:oMath>
                </a14:m>
                <a:r>
                  <a:rPr lang="en-US" dirty="0" smtClean="0"/>
                  <a:t>: </a:t>
                </a:r>
                <a:r>
                  <a:rPr lang="en-US" b="1" dirty="0"/>
                  <a:t>the </a:t>
                </a:r>
                <a:r>
                  <a:rPr lang="en-US" b="1" dirty="0" smtClean="0"/>
                  <a:t>RER for </a:t>
                </a:r>
                <a:r>
                  <a:rPr lang="en-US" b="1" dirty="0"/>
                  <a:t>a country that borrows is more appreciated than the exchange that would be in force in autarky</a:t>
                </a:r>
                <a:r>
                  <a:rPr lang="en-US" dirty="0"/>
                  <a:t>.</a:t>
                </a:r>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b="-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50</a:t>
            </a:fld>
            <a:endParaRPr lang="pt-BR"/>
          </a:p>
        </p:txBody>
      </p:sp>
      <p:sp>
        <p:nvSpPr>
          <p:cNvPr id="4" name="Titre 3"/>
          <p:cNvSpPr>
            <a:spLocks noGrp="1"/>
          </p:cNvSpPr>
          <p:nvPr>
            <p:ph type="title"/>
          </p:nvPr>
        </p:nvSpPr>
        <p:spPr/>
        <p:txBody>
          <a:bodyPr/>
          <a:lstStyle/>
          <a:p>
            <a:r>
              <a:rPr lang="en-US" dirty="0" smtClean="0"/>
              <a:t>Reduction </a:t>
            </a:r>
            <a:r>
              <a:rPr lang="en-US" dirty="0"/>
              <a:t>in Financial Flows</a:t>
            </a:r>
          </a:p>
        </p:txBody>
      </p:sp>
    </p:spTree>
    <p:extLst>
      <p:ext uri="{BB962C8B-B14F-4D97-AF65-F5344CB8AC3E}">
        <p14:creationId xmlns:p14="http://schemas.microsoft.com/office/powerpoint/2010/main" val="39344846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en-US" sz="2400" dirty="0" smtClean="0"/>
              <a:t>What </a:t>
            </a:r>
            <a:r>
              <a:rPr lang="en-US" sz="2400" dirty="0"/>
              <a:t>is the impact of an exogenous reduction of capital flow? </a:t>
            </a:r>
            <a:endParaRPr lang="en-US" sz="2400" dirty="0" smtClean="0"/>
          </a:p>
          <a:p>
            <a:pPr lvl="1"/>
            <a:endParaRPr lang="en-US" sz="2000" dirty="0" smtClean="0"/>
          </a:p>
          <a:p>
            <a:pPr lvl="1"/>
            <a:r>
              <a:rPr lang="en-US" sz="2000" dirty="0" smtClean="0"/>
              <a:t>In </a:t>
            </a:r>
            <a:r>
              <a:rPr lang="en-US" sz="2000" dirty="0"/>
              <a:t>an extreme case of a total stop of capital </a:t>
            </a:r>
            <a:r>
              <a:rPr lang="en-US" sz="2000" dirty="0" smtClean="0"/>
              <a:t>flow: </a:t>
            </a:r>
            <a:r>
              <a:rPr lang="en-US" sz="2000" dirty="0"/>
              <a:t>the price of non-tradables would go to its value in autarky, which entails a depreciation of the real exchange rate. </a:t>
            </a:r>
            <a:endParaRPr lang="en-US" sz="2000" dirty="0" smtClean="0"/>
          </a:p>
          <a:p>
            <a:pPr lvl="1"/>
            <a:endParaRPr lang="en-US" sz="2000" dirty="0"/>
          </a:p>
          <a:p>
            <a:pPr lvl="1"/>
            <a:r>
              <a:rPr lang="en-US" sz="2000" dirty="0" smtClean="0"/>
              <a:t>When </a:t>
            </a:r>
            <a:r>
              <a:rPr lang="en-US" sz="2000" dirty="0"/>
              <a:t>the capital flow just decreases, without stopping completely, there will be a depreciation of the real exchange, even if in a relatively smaller magnitude. </a:t>
            </a:r>
            <a:endParaRPr lang="en-US" sz="2000" dirty="0" smtClean="0"/>
          </a:p>
          <a:p>
            <a:pPr lvl="1"/>
            <a:endParaRPr lang="en-US" sz="2000" dirty="0"/>
          </a:p>
          <a:p>
            <a:pPr lvl="1">
              <a:buFont typeface="Wingdings" panose="05000000000000000000" pitchFamily="2" charset="2"/>
              <a:buChar char="Ø"/>
            </a:pPr>
            <a:r>
              <a:rPr lang="en-US" sz="2000" dirty="0" smtClean="0"/>
              <a:t>Consequently</a:t>
            </a:r>
            <a:r>
              <a:rPr lang="en-US" sz="2000" dirty="0"/>
              <a:t>, </a:t>
            </a:r>
            <a:r>
              <a:rPr lang="en-US" sz="2000" b="1" dirty="0"/>
              <a:t>an exogenous reduction in the flow of capital results in a depreciation of the RER</a:t>
            </a:r>
            <a:r>
              <a:rPr lang="en-US" sz="2000" dirty="0"/>
              <a:t>.</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51</a:t>
            </a:fld>
            <a:endParaRPr lang="pt-BR"/>
          </a:p>
        </p:txBody>
      </p:sp>
      <p:sp>
        <p:nvSpPr>
          <p:cNvPr id="4" name="Titre 3"/>
          <p:cNvSpPr>
            <a:spLocks noGrp="1"/>
          </p:cNvSpPr>
          <p:nvPr>
            <p:ph type="title"/>
          </p:nvPr>
        </p:nvSpPr>
        <p:spPr/>
        <p:txBody>
          <a:bodyPr/>
          <a:lstStyle/>
          <a:p>
            <a:r>
              <a:rPr lang="en-US" dirty="0" smtClean="0"/>
              <a:t>Reduction </a:t>
            </a:r>
            <a:r>
              <a:rPr lang="en-US" dirty="0"/>
              <a:t>in Financial Flows</a:t>
            </a:r>
          </a:p>
        </p:txBody>
      </p:sp>
    </p:spTree>
    <p:extLst>
      <p:ext uri="{BB962C8B-B14F-4D97-AF65-F5344CB8AC3E}">
        <p14:creationId xmlns:p14="http://schemas.microsoft.com/office/powerpoint/2010/main" val="2444696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What is the </a:t>
            </a:r>
            <a:r>
              <a:rPr lang="en-US" dirty="0"/>
              <a:t>impact of an increase in international interest rates on the real </a:t>
            </a:r>
            <a:r>
              <a:rPr lang="en-US" dirty="0" smtClean="0"/>
              <a:t>exchange? </a:t>
            </a:r>
          </a:p>
          <a:p>
            <a:endParaRPr lang="en-US" dirty="0" smtClean="0"/>
          </a:p>
          <a:p>
            <a:r>
              <a:rPr lang="en-US" dirty="0" smtClean="0"/>
              <a:t>Intuition</a:t>
            </a:r>
            <a:r>
              <a:rPr lang="en-US" dirty="0"/>
              <a:t>:</a:t>
            </a:r>
            <a:r>
              <a:rPr lang="en-US" dirty="0" smtClean="0"/>
              <a:t> </a:t>
            </a:r>
          </a:p>
          <a:p>
            <a:pPr lvl="1"/>
            <a:endParaRPr lang="en-US" dirty="0" smtClean="0"/>
          </a:p>
          <a:p>
            <a:pPr lvl="1"/>
            <a:r>
              <a:rPr lang="en-US" dirty="0" smtClean="0"/>
              <a:t>We have seen that </a:t>
            </a:r>
            <a:r>
              <a:rPr lang="en-US" dirty="0"/>
              <a:t>the interest rate affects consumption by means of two distinct effects: a substitution effect and an income effect. </a:t>
            </a:r>
            <a:endParaRPr lang="en-US" dirty="0" smtClean="0"/>
          </a:p>
          <a:p>
            <a:pPr lvl="1"/>
            <a:endParaRPr lang="en-US" dirty="0" smtClean="0"/>
          </a:p>
          <a:p>
            <a:pPr lvl="2"/>
            <a:r>
              <a:rPr lang="en-US" dirty="0" smtClean="0"/>
              <a:t>Substitution effect: a </a:t>
            </a:r>
            <a:r>
              <a:rPr lang="en-US" dirty="0"/>
              <a:t>positive effect on the </a:t>
            </a:r>
            <a:r>
              <a:rPr lang="en-US" dirty="0" smtClean="0"/>
              <a:t>CA in </a:t>
            </a:r>
            <a:r>
              <a:rPr lang="en-US" dirty="0"/>
              <a:t>the first period</a:t>
            </a:r>
            <a:r>
              <a:rPr lang="en-US" dirty="0" smtClean="0"/>
              <a:t>.</a:t>
            </a:r>
          </a:p>
          <a:p>
            <a:pPr lvl="2"/>
            <a:endParaRPr lang="en-US" dirty="0" smtClean="0"/>
          </a:p>
          <a:p>
            <a:pPr lvl="2"/>
            <a:r>
              <a:rPr lang="en-US" dirty="0" smtClean="0"/>
              <a:t>Income effect: </a:t>
            </a:r>
          </a:p>
          <a:p>
            <a:pPr lvl="3"/>
            <a:r>
              <a:rPr lang="en-US" dirty="0" smtClean="0"/>
              <a:t>negative for a borrower country</a:t>
            </a:r>
          </a:p>
          <a:p>
            <a:pPr lvl="3"/>
            <a:r>
              <a:rPr lang="en-US" dirty="0" smtClean="0"/>
              <a:t>positive for a lender country</a:t>
            </a:r>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52</a:t>
            </a:fld>
            <a:endParaRPr lang="pt-BR"/>
          </a:p>
        </p:txBody>
      </p:sp>
      <p:sp>
        <p:nvSpPr>
          <p:cNvPr id="4" name="Titre 3"/>
          <p:cNvSpPr>
            <a:spLocks noGrp="1"/>
          </p:cNvSpPr>
          <p:nvPr>
            <p:ph type="title"/>
          </p:nvPr>
        </p:nvSpPr>
        <p:spPr/>
        <p:txBody>
          <a:bodyPr/>
          <a:lstStyle/>
          <a:p>
            <a:r>
              <a:rPr lang="en-US" dirty="0"/>
              <a:t>Increase </a:t>
            </a:r>
            <a:r>
              <a:rPr lang="en-US" dirty="0" smtClean="0"/>
              <a:t>in Interest </a:t>
            </a:r>
            <a:r>
              <a:rPr lang="en-US" dirty="0"/>
              <a:t>Rates</a:t>
            </a:r>
          </a:p>
        </p:txBody>
      </p:sp>
    </p:spTree>
    <p:extLst>
      <p:ext uri="{BB962C8B-B14F-4D97-AF65-F5344CB8AC3E}">
        <p14:creationId xmlns:p14="http://schemas.microsoft.com/office/powerpoint/2010/main" val="14356803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For a borrower country: </a:t>
            </a:r>
            <a:endParaRPr lang="en-US" dirty="0"/>
          </a:p>
          <a:p>
            <a:pPr lvl="1"/>
            <a:endParaRPr lang="en-US" dirty="0" smtClean="0"/>
          </a:p>
          <a:p>
            <a:pPr lvl="1"/>
            <a:r>
              <a:rPr lang="en-US" dirty="0" smtClean="0"/>
              <a:t>Both income and substitution effects lead </a:t>
            </a:r>
            <a:r>
              <a:rPr lang="en-US" dirty="0"/>
              <a:t>to a reduction in </a:t>
            </a:r>
            <a:r>
              <a:rPr lang="en-US" dirty="0" smtClean="0"/>
              <a:t>consumption =&gt; lower CA balance =</a:t>
            </a:r>
            <a:r>
              <a:rPr lang="fr-FR" dirty="0" smtClean="0"/>
              <a:t>&gt; </a:t>
            </a:r>
            <a:r>
              <a:rPr lang="en-US" b="1" dirty="0" smtClean="0"/>
              <a:t>RER depreciation</a:t>
            </a:r>
            <a:endParaRPr lang="en-US" dirty="0" smtClean="0"/>
          </a:p>
          <a:p>
            <a:endParaRPr lang="fr-FR" dirty="0" smtClean="0"/>
          </a:p>
          <a:p>
            <a:r>
              <a:rPr lang="fr-FR" dirty="0" smtClean="0"/>
              <a:t>For a </a:t>
            </a:r>
            <a:r>
              <a:rPr lang="fr-FR" dirty="0" err="1" smtClean="0"/>
              <a:t>lender</a:t>
            </a:r>
            <a:r>
              <a:rPr lang="fr-FR" dirty="0" smtClean="0"/>
              <a:t> country:</a:t>
            </a:r>
          </a:p>
          <a:p>
            <a:pPr lvl="1"/>
            <a:endParaRPr lang="en-US" dirty="0" smtClean="0"/>
          </a:p>
          <a:p>
            <a:pPr lvl="1"/>
            <a:r>
              <a:rPr lang="en-US" dirty="0" smtClean="0"/>
              <a:t>The </a:t>
            </a:r>
            <a:r>
              <a:rPr lang="en-US" dirty="0"/>
              <a:t>income and the substitution effects lead in opposite </a:t>
            </a:r>
            <a:r>
              <a:rPr lang="en-US" dirty="0" smtClean="0"/>
              <a:t>directions</a:t>
            </a:r>
            <a:r>
              <a:rPr lang="fr-FR" dirty="0" smtClean="0"/>
              <a:t>.</a:t>
            </a:r>
            <a:endParaRPr lang="en-US" dirty="0" smtClean="0"/>
          </a:p>
          <a:p>
            <a:pPr lvl="1"/>
            <a:endParaRPr lang="en-US" dirty="0" smtClean="0"/>
          </a:p>
          <a:p>
            <a:pPr lvl="1"/>
            <a:r>
              <a:rPr lang="en-US" dirty="0" smtClean="0"/>
              <a:t>We </a:t>
            </a:r>
            <a:r>
              <a:rPr lang="en-US" dirty="0"/>
              <a:t>will </a:t>
            </a:r>
            <a:r>
              <a:rPr lang="en-US" dirty="0" smtClean="0"/>
              <a:t>see that</a:t>
            </a:r>
            <a:r>
              <a:rPr lang="en-US" dirty="0"/>
              <a:t>, with complete consumption smoothing, the income effect surpasses the substitution effect, entailing an increase in the </a:t>
            </a:r>
            <a:r>
              <a:rPr lang="en-US" dirty="0" smtClean="0"/>
              <a:t>CA balance =&gt; </a:t>
            </a:r>
            <a:r>
              <a:rPr lang="en-US" b="1" dirty="0" smtClean="0"/>
              <a:t>appreciation </a:t>
            </a:r>
            <a:r>
              <a:rPr lang="en-US" b="1" dirty="0"/>
              <a:t>of the </a:t>
            </a:r>
            <a:r>
              <a:rPr lang="en-US" b="1" dirty="0" smtClean="0"/>
              <a:t>RER</a:t>
            </a:r>
            <a:r>
              <a:rPr lang="en-US" dirty="0" smtClean="0"/>
              <a:t>.</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53</a:t>
            </a:fld>
            <a:endParaRPr lang="pt-BR"/>
          </a:p>
        </p:txBody>
      </p:sp>
      <p:sp>
        <p:nvSpPr>
          <p:cNvPr id="4" name="Titre 3"/>
          <p:cNvSpPr>
            <a:spLocks noGrp="1"/>
          </p:cNvSpPr>
          <p:nvPr>
            <p:ph type="title"/>
          </p:nvPr>
        </p:nvSpPr>
        <p:spPr/>
        <p:txBody>
          <a:bodyPr/>
          <a:lstStyle/>
          <a:p>
            <a:r>
              <a:rPr lang="en-US" dirty="0"/>
              <a:t>Increase </a:t>
            </a:r>
            <a:r>
              <a:rPr lang="en-US" dirty="0" smtClean="0"/>
              <a:t>in Interest </a:t>
            </a:r>
            <a:r>
              <a:rPr lang="en-US" dirty="0"/>
              <a:t>Rates</a:t>
            </a:r>
          </a:p>
        </p:txBody>
      </p:sp>
    </p:spTree>
    <p:extLst>
      <p:ext uri="{BB962C8B-B14F-4D97-AF65-F5344CB8AC3E}">
        <p14:creationId xmlns:p14="http://schemas.microsoft.com/office/powerpoint/2010/main" val="1723174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In terms of the model, to compute the impact of interest rates on the price of non-tradables, we take the derivative of the non-tradables price with respect to the interest rate </a:t>
                </a:r>
                <a:r>
                  <a:rPr lang="en-US" dirty="0" smtClean="0"/>
                  <a:t>to </a:t>
                </a:r>
                <a:r>
                  <a:rPr lang="en-US" dirty="0"/>
                  <a:t>get:</a:t>
                </a:r>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r>
                              <a:rPr lang="en-US" i="1">
                                <a:latin typeface="Cambria Math" panose="02040503050406030204" pitchFamily="18" charset="0"/>
                              </a:rPr>
                              <m:t>1</m:t>
                            </m:r>
                          </m:sub>
                        </m:sSub>
                      </m:num>
                      <m:den>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𝑁</m:t>
                        </m:r>
                        <m:r>
                          <a:rPr lang="en-US" i="1">
                            <a:latin typeface="Cambria Math" panose="02040503050406030204" pitchFamily="18" charset="0"/>
                          </a:rPr>
                          <m:t>1</m:t>
                        </m:r>
                      </m:sub>
                      <m: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𝜌</m:t>
                            </m:r>
                            <m:r>
                              <a:rPr lang="en-US" i="1">
                                <a:latin typeface="Cambria Math" panose="02040503050406030204" pitchFamily="18" charset="0"/>
                              </a:rPr>
                              <m:t>−1</m:t>
                            </m:r>
                          </m:den>
                        </m:f>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𝑁</m:t>
                                </m:r>
                              </m:sub>
                              <m:sup>
                                <m:r>
                                  <a:rPr lang="en-US" i="1">
                                    <a:latin typeface="Cambria Math" panose="02040503050406030204" pitchFamily="18" charset="0"/>
                                  </a:rPr>
                                  <m:t>𝐴</m:t>
                                </m:r>
                              </m:sup>
                            </m:sSubSup>
                          </m:e>
                        </m:d>
                      </m:e>
                      <m:sup>
                        <m:f>
                          <m:fPr>
                            <m:ctrlPr>
                              <a:rPr lang="en-US" i="1">
                                <a:latin typeface="Cambria Math" panose="02040503050406030204" pitchFamily="18" charset="0"/>
                              </a:rPr>
                            </m:ctrlPr>
                          </m:fPr>
                          <m:num>
                            <m:r>
                              <a:rPr lang="en-US" i="1">
                                <a:latin typeface="Cambria Math" panose="02040503050406030204" pitchFamily="18" charset="0"/>
                              </a:rPr>
                              <m:t>𝜌</m:t>
                            </m:r>
                          </m:num>
                          <m:den>
                            <m:r>
                              <a:rPr lang="en-US" i="1">
                                <a:latin typeface="Cambria Math" panose="02040503050406030204" pitchFamily="18" charset="0"/>
                              </a:rPr>
                              <m:t>𝜌</m:t>
                            </m:r>
                            <m:r>
                              <a:rPr lang="en-US" i="1">
                                <a:latin typeface="Cambria Math" panose="02040503050406030204" pitchFamily="18" charset="0"/>
                              </a:rPr>
                              <m:t>−1</m:t>
                            </m:r>
                          </m:den>
                        </m:f>
                      </m:sup>
                    </m:sSup>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𝜌</m:t>
                            </m:r>
                            <m:r>
                              <a:rPr lang="en-US" i="1">
                                <a:latin typeface="Cambria Math" panose="02040503050406030204" pitchFamily="18" charset="0"/>
                              </a:rPr>
                              <m:t>−1</m:t>
                            </m:r>
                          </m:num>
                          <m:den>
                            <m:r>
                              <a:rPr lang="en-US" i="1">
                                <a:latin typeface="Cambria Math" panose="02040503050406030204" pitchFamily="18" charset="0"/>
                              </a:rPr>
                              <m:t>𝜌</m:t>
                            </m:r>
                          </m:den>
                        </m:f>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r>
                                              <a:rPr lang="en-US" i="1">
                                                <a:latin typeface="Cambria Math" panose="02040503050406030204" pitchFamily="18" charset="0"/>
                                              </a:rPr>
                                              <m:t>2</m:t>
                                            </m:r>
                                          </m:sub>
                                        </m:sSub>
                                      </m:den>
                                    </m:f>
                                  </m:e>
                                </m:d>
                              </m:e>
                              <m:sup>
                                <m:f>
                                  <m:fPr>
                                    <m:ctrlPr>
                                      <a:rPr lang="en-US" i="1">
                                        <a:latin typeface="Cambria Math" panose="02040503050406030204" pitchFamily="18" charset="0"/>
                                      </a:rPr>
                                    </m:ctrlPr>
                                  </m:fPr>
                                  <m:num>
                                    <m:r>
                                      <a:rPr lang="en-US" i="1">
                                        <a:latin typeface="Cambria Math" panose="02040503050406030204" pitchFamily="18" charset="0"/>
                                      </a:rPr>
                                      <m:t>𝜌</m:t>
                                    </m:r>
                                  </m:num>
                                  <m:den>
                                    <m:r>
                                      <a:rPr lang="en-US" i="1">
                                        <a:latin typeface="Cambria Math" panose="02040503050406030204" pitchFamily="18" charset="0"/>
                                      </a:rPr>
                                      <m:t>𝜌</m:t>
                                    </m:r>
                                    <m:r>
                                      <a:rPr lang="en-US" i="1">
                                        <a:latin typeface="Cambria Math" panose="02040503050406030204" pitchFamily="18" charset="0"/>
                                      </a:rPr>
                                      <m:t>−1</m:t>
                                    </m:r>
                                  </m:den>
                                </m:f>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type m:val="lin"/>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r>
                                                  <a:rPr lang="en-US" i="1">
                                                    <a:latin typeface="Cambria Math" panose="02040503050406030204" pitchFamily="18" charset="0"/>
                                                  </a:rPr>
                                                  <m:t>2</m:t>
                                                </m:r>
                                              </m:sub>
                                            </m:sSub>
                                          </m:den>
                                        </m:f>
                                      </m:e>
                                    </m:d>
                                  </m:e>
                                  <m:sup>
                                    <m:f>
                                      <m:fPr>
                                        <m:ctrlPr>
                                          <a:rPr lang="en-US" i="1">
                                            <a:latin typeface="Cambria Math" panose="02040503050406030204" pitchFamily="18" charset="0"/>
                                          </a:rPr>
                                        </m:ctrlPr>
                                      </m:fPr>
                                      <m:num>
                                        <m:r>
                                          <a:rPr lang="en-US" i="1">
                                            <a:latin typeface="Cambria Math" panose="02040503050406030204" pitchFamily="18" charset="0"/>
                                          </a:rPr>
                                          <m:t>𝜌</m:t>
                                        </m:r>
                                      </m:num>
                                      <m:den>
                                        <m:r>
                                          <a:rPr lang="en-US" i="1">
                                            <a:latin typeface="Cambria Math" panose="02040503050406030204" pitchFamily="18" charset="0"/>
                                          </a:rPr>
                                          <m:t>𝜌</m:t>
                                        </m:r>
                                        <m:r>
                                          <a:rPr lang="en-US" i="1">
                                            <a:latin typeface="Cambria Math" panose="02040503050406030204" pitchFamily="18" charset="0"/>
                                          </a:rPr>
                                          <m:t>−1</m:t>
                                        </m:r>
                                      </m:den>
                                    </m:f>
                                  </m:sup>
                                </m:sSup>
                              </m:e>
                            </m:d>
                          </m:num>
                          <m:den>
                            <m:d>
                              <m:dPr>
                                <m:ctrlPr>
                                  <a:rPr lang="en-US" i="1">
                                    <a:latin typeface="Cambria Math" panose="02040503050406030204" pitchFamily="18" charset="0"/>
                                  </a:rPr>
                                </m:ctrlPr>
                              </m:dPr>
                              <m:e>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den>
                        </m:f>
                      </m:e>
                    </m:d>
                  </m:oMath>
                </a14:m>
                <a:endParaRPr lang="en-US" dirty="0" smtClean="0"/>
              </a:p>
              <a:p>
                <a:endParaRPr lang="fr-FR" dirty="0"/>
              </a:p>
              <a:p>
                <a:r>
                  <a:rPr lang="en-US" dirty="0"/>
                  <a:t>where the second term of the expression between parenthesis </a:t>
                </a:r>
                <a:r>
                  <a:rPr lang="en-US" dirty="0" smtClean="0"/>
                  <a:t>is:</a:t>
                </a:r>
                <a:endParaRPr lang="en-US" dirty="0"/>
              </a:p>
              <a:p>
                <a:r>
                  <a:rPr lang="en-US" dirty="0"/>
                  <a:t>	</a:t>
                </a:r>
                <a14:m>
                  <m:oMath xmlns:m="http://schemas.openxmlformats.org/officeDocument/2006/math">
                    <m:f>
                      <m:fPr>
                        <m:ctrlPr>
                          <a:rPr lang="en-US" i="1">
                            <a:latin typeface="Cambria Math" panose="02040503050406030204" pitchFamily="18" charset="0"/>
                          </a:rPr>
                        </m:ctrlPr>
                      </m:fPr>
                      <m:num>
                        <m:r>
                          <a:rPr lang="pt-BR" i="1">
                            <a:latin typeface="Cambria Math" panose="02040503050406030204" pitchFamily="18" charset="0"/>
                          </a:rPr>
                          <m:t>𝜕</m:t>
                        </m:r>
                      </m:num>
                      <m:den>
                        <m:sSup>
                          <m:sSupPr>
                            <m:ctrlPr>
                              <a:rPr lang="en-US" i="1">
                                <a:latin typeface="Cambria Math" panose="02040503050406030204" pitchFamily="18" charset="0"/>
                              </a:rPr>
                            </m:ctrlPr>
                          </m:sSupPr>
                          <m:e>
                            <m:r>
                              <a:rPr lang="pt-BR" i="1">
                                <a:latin typeface="Cambria Math" panose="02040503050406030204" pitchFamily="18" charset="0"/>
                              </a:rPr>
                              <m:t>𝜕</m:t>
                            </m:r>
                            <m:r>
                              <m:rPr>
                                <m:sty m:val="p"/>
                              </m:rPr>
                              <a:rPr lang="en-US">
                                <a:latin typeface="Cambria Math" panose="02040503050406030204" pitchFamily="18" charset="0"/>
                              </a:rPr>
                              <m:t>i</m:t>
                            </m:r>
                          </m:e>
                          <m:sup>
                            <m:r>
                              <a:rPr lang="en-US" i="1">
                                <a:latin typeface="Cambria Math" panose="02040503050406030204" pitchFamily="18" charset="0"/>
                              </a:rPr>
                              <m:t>∗</m:t>
                            </m:r>
                          </m:sup>
                        </m:sSup>
                      </m:den>
                    </m:f>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e>
                            </m:d>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e>
                    </m:d>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den>
                            </m:f>
                          </m:e>
                        </m:d>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d>
                      <m:dPr>
                        <m:ctrlPr>
                          <a:rPr lang="en-US" i="1">
                            <a:latin typeface="Cambria Math" panose="02040503050406030204" pitchFamily="18" charset="0"/>
                          </a:rPr>
                        </m:ctrlPr>
                      </m:dPr>
                      <m:e>
                        <m:f>
                          <m:fPr>
                            <m:ctrlPr>
                              <a:rPr lang="en-US" i="1">
                                <a:latin typeface="Cambria Math" panose="02040503050406030204" pitchFamily="18" charset="0"/>
                              </a:rPr>
                            </m:ctrlPr>
                          </m:fPr>
                          <m:num>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pt-BR" i="1">
                                    <a:latin typeface="Cambria Math" panose="02040503050406030204" pitchFamily="18" charset="0"/>
                                  </a:rPr>
                                  <m:t>𝜕</m:t>
                                </m:r>
                                <m:r>
                                  <m:rPr>
                                    <m:sty m:val="p"/>
                                  </m:rPr>
                                  <a:rPr lang="en-US">
                                    <a:latin typeface="Cambria Math" panose="02040503050406030204" pitchFamily="18" charset="0"/>
                                  </a:rPr>
                                  <m:t>i</m:t>
                                </m:r>
                              </m:e>
                              <m:sup>
                                <m:r>
                                  <a:rPr lang="en-US" i="1">
                                    <a:latin typeface="Cambria Math" panose="02040503050406030204" pitchFamily="18" charset="0"/>
                                  </a:rPr>
                                  <m:t>∗</m:t>
                                </m:r>
                              </m:sup>
                            </m:sSup>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pt-BR" i="1">
                                    <a:latin typeface="Cambria Math" panose="02040503050406030204" pitchFamily="18" charset="0"/>
                                  </a:rPr>
                                  <m:t>𝜕</m:t>
                                </m:r>
                                <m:r>
                                  <m:rPr>
                                    <m:sty m:val="p"/>
                                  </m:rPr>
                                  <a:rPr lang="en-US">
                                    <a:latin typeface="Cambria Math" panose="02040503050406030204" pitchFamily="18" charset="0"/>
                                  </a:rPr>
                                  <m:t>i</m:t>
                                </m:r>
                              </m:e>
                              <m:sup>
                                <m:r>
                                  <a:rPr lang="en-US" i="1">
                                    <a:latin typeface="Cambria Math" panose="02040503050406030204" pitchFamily="18" charset="0"/>
                                  </a:rPr>
                                  <m:t>∗</m:t>
                                </m:r>
                              </m:sup>
                            </m:sSup>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den>
                        </m:f>
                      </m:e>
                    </m:d>
                  </m:oMath>
                </a14:m>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30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54</a:t>
            </a:fld>
            <a:endParaRPr lang="pt-BR"/>
          </a:p>
        </p:txBody>
      </p:sp>
      <p:sp>
        <p:nvSpPr>
          <p:cNvPr id="4" name="Titre 3"/>
          <p:cNvSpPr>
            <a:spLocks noGrp="1"/>
          </p:cNvSpPr>
          <p:nvPr>
            <p:ph type="title"/>
          </p:nvPr>
        </p:nvSpPr>
        <p:spPr/>
        <p:txBody>
          <a:bodyPr/>
          <a:lstStyle/>
          <a:p>
            <a:r>
              <a:rPr lang="en-US" dirty="0"/>
              <a:t>Increase </a:t>
            </a:r>
            <a:r>
              <a:rPr lang="en-US" dirty="0" smtClean="0"/>
              <a:t>in Interest </a:t>
            </a:r>
            <a:r>
              <a:rPr lang="en-US" dirty="0"/>
              <a:t>Rates</a:t>
            </a:r>
          </a:p>
        </p:txBody>
      </p:sp>
    </p:spTree>
    <p:extLst>
      <p:ext uri="{BB962C8B-B14F-4D97-AF65-F5344CB8AC3E}">
        <p14:creationId xmlns:p14="http://schemas.microsoft.com/office/powerpoint/2010/main" val="17231744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sz="2100" dirty="0" smtClean="0"/>
                  <a:t>We can combine the two previous equations, reorganize, and obtain:</a:t>
                </a:r>
                <a:endParaRPr lang="en-US" sz="2100" dirty="0"/>
              </a:p>
              <a:p>
                <a:endParaRPr lang="en-US" sz="2100" dirty="0"/>
              </a:p>
              <a:p>
                <a:pPr marL="45720" indent="0">
                  <a:buNone/>
                </a:pPr>
                <a14:m>
                  <m:oMathPara xmlns:m="http://schemas.openxmlformats.org/officeDocument/2006/math">
                    <m:oMathParaPr>
                      <m:jc m:val="centerGroup"/>
                    </m:oMathParaPr>
                    <m:oMath xmlns:m="http://schemas.openxmlformats.org/officeDocument/2006/math">
                      <m:d>
                        <m:dPr>
                          <m:ctrlPr>
                            <a:rPr lang="en-US" sz="2100" i="1">
                              <a:latin typeface="Cambria Math" panose="02040503050406030204" pitchFamily="18" charset="0"/>
                            </a:rPr>
                          </m:ctrlPr>
                        </m:dPr>
                        <m:e>
                          <m:r>
                            <a:rPr lang="en-US" sz="2100" i="1">
                              <a:latin typeface="Cambria Math" panose="02040503050406030204" pitchFamily="18" charset="0"/>
                            </a:rPr>
                            <m:t>1+</m:t>
                          </m:r>
                          <m:sSup>
                            <m:sSupPr>
                              <m:ctrlPr>
                                <a:rPr lang="en-US" sz="2100" i="1">
                                  <a:latin typeface="Cambria Math" panose="02040503050406030204" pitchFamily="18" charset="0"/>
                                </a:rPr>
                              </m:ctrlPr>
                            </m:sSupPr>
                            <m:e>
                              <m:r>
                                <m:rPr>
                                  <m:sty m:val="p"/>
                                </m:rPr>
                                <a:rPr lang="en-US" sz="2100">
                                  <a:latin typeface="Cambria Math" panose="02040503050406030204" pitchFamily="18" charset="0"/>
                                </a:rPr>
                                <m:t>i</m:t>
                              </m:r>
                            </m:e>
                            <m:sup>
                              <m:r>
                                <a:rPr lang="en-US" sz="2100" i="1">
                                  <a:latin typeface="Cambria Math" panose="02040503050406030204" pitchFamily="18" charset="0"/>
                                </a:rPr>
                                <m:t>∗</m:t>
                              </m:r>
                            </m:sup>
                          </m:sSup>
                        </m:e>
                      </m:d>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pt-BR" sz="2100" i="1">
                                  <a:latin typeface="Cambria Math" panose="02040503050406030204" pitchFamily="18" charset="0"/>
                                </a:rPr>
                                <m:t>𝜕</m:t>
                              </m:r>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1</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pt-BR" sz="2100" i="1">
                                  <a:latin typeface="Cambria Math" panose="02040503050406030204" pitchFamily="18" charset="0"/>
                                </a:rPr>
                                <m:t>𝜕</m:t>
                              </m:r>
                              <m:r>
                                <m:rPr>
                                  <m:sty m:val="p"/>
                                </m:rPr>
                                <a:rPr lang="en-US" sz="2100">
                                  <a:latin typeface="Cambria Math" panose="02040503050406030204" pitchFamily="18" charset="0"/>
                                </a:rPr>
                                <m:t>i</m:t>
                              </m:r>
                            </m:e>
                            <m:sup>
                              <m:r>
                                <a:rPr lang="en-US" sz="2100" i="1">
                                  <a:latin typeface="Cambria Math" panose="02040503050406030204" pitchFamily="18" charset="0"/>
                                </a:rPr>
                                <m:t>∗</m:t>
                              </m:r>
                            </m:sup>
                          </m:sSup>
                        </m:num>
                        <m:den>
                          <m:sSub>
                            <m:sSubPr>
                              <m:ctrlPr>
                                <a:rPr lang="en-US" sz="2100" i="1">
                                  <a:latin typeface="Cambria Math" panose="02040503050406030204" pitchFamily="18" charset="0"/>
                                </a:rPr>
                              </m:ctrlPr>
                            </m:sSubPr>
                            <m:e>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1</m:t>
                              </m:r>
                            </m:sub>
                          </m:sSub>
                        </m:den>
                      </m:f>
                      <m:r>
                        <a:rPr lang="en-US" sz="2100" i="1">
                          <a:latin typeface="Cambria Math" panose="02040503050406030204" pitchFamily="18" charset="0"/>
                        </a:rPr>
                        <m:t>+</m:t>
                      </m:r>
                      <m:sSup>
                        <m:sSupPr>
                          <m:ctrlPr>
                            <a:rPr lang="en-US" sz="2100" i="1">
                              <a:latin typeface="Cambria Math" panose="02040503050406030204" pitchFamily="18" charset="0"/>
                            </a:rPr>
                          </m:ctrlPr>
                        </m:sSupPr>
                        <m:e>
                          <m:d>
                            <m:dPr>
                              <m:ctrlPr>
                                <a:rPr lang="en-US" sz="2100" i="1">
                                  <a:latin typeface="Cambria Math" panose="02040503050406030204" pitchFamily="18" charset="0"/>
                                </a:rPr>
                              </m:ctrlPr>
                            </m:dPr>
                            <m:e>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1</m:t>
                                      </m:r>
                                    </m:sub>
                                  </m:sSub>
                                </m:num>
                                <m:den>
                                  <m:sSub>
                                    <m:sSubPr>
                                      <m:ctrlPr>
                                        <a:rPr lang="en-US" sz="2100" i="1">
                                          <a:latin typeface="Cambria Math" panose="02040503050406030204" pitchFamily="18" charset="0"/>
                                        </a:rPr>
                                      </m:ctrlPr>
                                    </m:sSubPr>
                                    <m:e>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2</m:t>
                                      </m:r>
                                    </m:sub>
                                  </m:sSub>
                                </m:den>
                              </m:f>
                            </m:e>
                          </m:d>
                        </m:e>
                        <m:sup>
                          <m:f>
                            <m:fPr>
                              <m:ctrlPr>
                                <a:rPr lang="en-US" sz="2100" i="1">
                                  <a:latin typeface="Cambria Math" panose="02040503050406030204" pitchFamily="18" charset="0"/>
                                </a:rPr>
                              </m:ctrlPr>
                            </m:fPr>
                            <m:num>
                              <m:r>
                                <a:rPr lang="pt-BR" sz="2100" i="1">
                                  <a:latin typeface="Cambria Math" panose="02040503050406030204" pitchFamily="18" charset="0"/>
                                </a:rPr>
                                <m:t>𝜌</m:t>
                              </m:r>
                            </m:num>
                            <m:den>
                              <m:r>
                                <a:rPr lang="pt-BR" sz="2100" i="1">
                                  <a:latin typeface="Cambria Math" panose="02040503050406030204" pitchFamily="18" charset="0"/>
                                </a:rPr>
                                <m:t>𝜌</m:t>
                              </m:r>
                              <m:r>
                                <a:rPr lang="en-US" sz="2100" i="1">
                                  <a:latin typeface="Cambria Math" panose="02040503050406030204" pitchFamily="18" charset="0"/>
                                </a:rPr>
                                <m:t>−1</m:t>
                              </m:r>
                            </m:den>
                          </m:f>
                        </m:sup>
                      </m:sSup>
                      <m:d>
                        <m:dPr>
                          <m:ctrlPr>
                            <a:rPr lang="en-US" sz="2100" i="1">
                              <a:latin typeface="Cambria Math" panose="02040503050406030204" pitchFamily="18" charset="0"/>
                            </a:rPr>
                          </m:ctrlPr>
                        </m:dPr>
                        <m:e>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pt-BR" sz="2100" i="1">
                                      <a:latin typeface="Cambria Math" panose="02040503050406030204" pitchFamily="18" charset="0"/>
                                    </a:rPr>
                                    <m:t>𝜕</m:t>
                                  </m:r>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2</m:t>
                                  </m:r>
                                </m:sub>
                              </m:sSub>
                              <m:r>
                                <a:rPr lang="en-US" sz="2100" i="1">
                                  <a:latin typeface="Cambria Math" panose="02040503050406030204" pitchFamily="18" charset="0"/>
                                </a:rPr>
                                <m:t>/</m:t>
                              </m:r>
                              <m:sSup>
                                <m:sSupPr>
                                  <m:ctrlPr>
                                    <a:rPr lang="en-US" sz="2100" i="1">
                                      <a:latin typeface="Cambria Math" panose="02040503050406030204" pitchFamily="18" charset="0"/>
                                    </a:rPr>
                                  </m:ctrlPr>
                                </m:sSupPr>
                                <m:e>
                                  <m:r>
                                    <a:rPr lang="pt-BR" sz="2100" i="1">
                                      <a:latin typeface="Cambria Math" panose="02040503050406030204" pitchFamily="18" charset="0"/>
                                    </a:rPr>
                                    <m:t>𝜕</m:t>
                                  </m:r>
                                  <m:r>
                                    <m:rPr>
                                      <m:sty m:val="p"/>
                                    </m:rPr>
                                    <a:rPr lang="en-US" sz="2100">
                                      <a:latin typeface="Cambria Math" panose="02040503050406030204" pitchFamily="18" charset="0"/>
                                    </a:rPr>
                                    <m:t>i</m:t>
                                  </m:r>
                                </m:e>
                                <m:sup>
                                  <m:r>
                                    <a:rPr lang="en-US" sz="2100" i="1">
                                      <a:latin typeface="Cambria Math" panose="02040503050406030204" pitchFamily="18" charset="0"/>
                                    </a:rPr>
                                    <m:t>∗</m:t>
                                  </m:r>
                                </m:sup>
                              </m:sSup>
                            </m:num>
                            <m:den>
                              <m:sSub>
                                <m:sSubPr>
                                  <m:ctrlPr>
                                    <a:rPr lang="en-US" sz="2100" i="1">
                                      <a:latin typeface="Cambria Math" panose="02040503050406030204" pitchFamily="18" charset="0"/>
                                    </a:rPr>
                                  </m:ctrlPr>
                                </m:sSubPr>
                                <m:e>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2</m:t>
                                  </m:r>
                                </m:sub>
                              </m:sSub>
                            </m:den>
                          </m:f>
                        </m:e>
                      </m:d>
                      <m:r>
                        <a:rPr lang="en-US" sz="2100" i="1">
                          <a:latin typeface="Cambria Math" panose="02040503050406030204" pitchFamily="18" charset="0"/>
                        </a:rPr>
                        <m:t>=</m:t>
                      </m:r>
                      <m:d>
                        <m:dPr>
                          <m:ctrlPr>
                            <a:rPr lang="en-US" sz="2100" i="1">
                              <a:latin typeface="Cambria Math" panose="02040503050406030204" pitchFamily="18" charset="0"/>
                            </a:rPr>
                          </m:ctrlPr>
                        </m:dPr>
                        <m:e>
                          <m:f>
                            <m:fPr>
                              <m:ctrlPr>
                                <a:rPr lang="en-US" sz="2100" i="1">
                                  <a:latin typeface="Cambria Math" panose="02040503050406030204" pitchFamily="18" charset="0"/>
                                </a:rPr>
                              </m:ctrlPr>
                            </m:fPr>
                            <m:num>
                              <m:r>
                                <a:rPr lang="pt-BR" sz="2100" i="1">
                                  <a:latin typeface="Cambria Math" panose="02040503050406030204" pitchFamily="18" charset="0"/>
                                </a:rPr>
                                <m:t>𝜌</m:t>
                              </m:r>
                              <m:r>
                                <a:rPr lang="en-US" sz="2100" i="1">
                                  <a:latin typeface="Cambria Math" panose="02040503050406030204" pitchFamily="18" charset="0"/>
                                </a:rPr>
                                <m:t>−1</m:t>
                              </m:r>
                            </m:num>
                            <m:den>
                              <m:r>
                                <a:rPr lang="pt-BR" sz="2100" i="1">
                                  <a:latin typeface="Cambria Math" panose="02040503050406030204" pitchFamily="18" charset="0"/>
                                </a:rPr>
                                <m:t>𝜌</m:t>
                              </m:r>
                            </m:den>
                          </m:f>
                        </m:e>
                      </m:d>
                      <m:d>
                        <m:dPr>
                          <m:ctrlPr>
                            <a:rPr lang="en-US" sz="2100" i="1">
                              <a:latin typeface="Cambria Math" panose="02040503050406030204" pitchFamily="18" charset="0"/>
                            </a:rPr>
                          </m:ctrlPr>
                        </m:dPr>
                        <m:e>
                          <m:f>
                            <m:fPr>
                              <m:ctrlPr>
                                <a:rPr lang="en-US" sz="2100" i="1">
                                  <a:latin typeface="Cambria Math" panose="02040503050406030204" pitchFamily="18" charset="0"/>
                                </a:rPr>
                              </m:ctrlPr>
                            </m:fPr>
                            <m:num>
                              <m:r>
                                <a:rPr lang="en-US" sz="2100" i="1">
                                  <a:latin typeface="Cambria Math" panose="02040503050406030204" pitchFamily="18" charset="0"/>
                                </a:rPr>
                                <m:t>1−</m:t>
                              </m:r>
                              <m:sSup>
                                <m:sSupPr>
                                  <m:ctrlPr>
                                    <a:rPr lang="en-US" sz="2100" i="1">
                                      <a:latin typeface="Cambria Math" panose="02040503050406030204" pitchFamily="18" charset="0"/>
                                    </a:rPr>
                                  </m:ctrlPr>
                                </m:sSupPr>
                                <m:e>
                                  <m:d>
                                    <m:dPr>
                                      <m:ctrlPr>
                                        <a:rPr lang="en-US" sz="2100" i="1">
                                          <a:latin typeface="Cambria Math" panose="02040503050406030204" pitchFamily="18" charset="0"/>
                                        </a:rPr>
                                      </m:ctrlPr>
                                    </m:dPr>
                                    <m:e>
                                      <m:sSub>
                                        <m:sSubPr>
                                          <m:ctrlPr>
                                            <a:rPr lang="en-US" sz="2100" i="1">
                                              <a:latin typeface="Cambria Math" panose="02040503050406030204" pitchFamily="18" charset="0"/>
                                            </a:rPr>
                                          </m:ctrlPr>
                                        </m:sSubPr>
                                        <m:e>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1</m:t>
                                          </m:r>
                                        </m:sub>
                                      </m:sSub>
                                      <m:r>
                                        <a:rPr lang="en-US" sz="2100" i="1">
                                          <a:latin typeface="Cambria Math" panose="02040503050406030204" pitchFamily="18" charset="0"/>
                                        </a:rPr>
                                        <m:t>/</m:t>
                                      </m:r>
                                      <m:sSub>
                                        <m:sSubPr>
                                          <m:ctrlPr>
                                            <a:rPr lang="en-US" sz="2100" i="1">
                                              <a:latin typeface="Cambria Math" panose="02040503050406030204" pitchFamily="18" charset="0"/>
                                            </a:rPr>
                                          </m:ctrlPr>
                                        </m:sSubPr>
                                        <m:e>
                                          <m:r>
                                            <a:rPr lang="pt-BR" sz="2100" i="1">
                                              <a:latin typeface="Cambria Math" panose="02040503050406030204" pitchFamily="18" charset="0"/>
                                            </a:rPr>
                                            <m:t>𝑝</m:t>
                                          </m:r>
                                        </m:e>
                                        <m:sub>
                                          <m:r>
                                            <a:rPr lang="pt-BR" sz="2100" i="1">
                                              <a:latin typeface="Cambria Math" panose="02040503050406030204" pitchFamily="18" charset="0"/>
                                            </a:rPr>
                                            <m:t>𝑁</m:t>
                                          </m:r>
                                          <m:r>
                                            <a:rPr lang="en-US" sz="2100" i="1">
                                              <a:latin typeface="Cambria Math" panose="02040503050406030204" pitchFamily="18" charset="0"/>
                                            </a:rPr>
                                            <m:t>2</m:t>
                                          </m:r>
                                        </m:sub>
                                      </m:sSub>
                                    </m:e>
                                  </m:d>
                                </m:e>
                                <m:sup>
                                  <m:f>
                                    <m:fPr>
                                      <m:ctrlPr>
                                        <a:rPr lang="en-US" sz="2100" i="1">
                                          <a:latin typeface="Cambria Math" panose="02040503050406030204" pitchFamily="18" charset="0"/>
                                        </a:rPr>
                                      </m:ctrlPr>
                                    </m:fPr>
                                    <m:num>
                                      <m:r>
                                        <a:rPr lang="pt-BR" sz="2100" i="1">
                                          <a:latin typeface="Cambria Math" panose="02040503050406030204" pitchFamily="18" charset="0"/>
                                        </a:rPr>
                                        <m:t>𝜌</m:t>
                                      </m:r>
                                    </m:num>
                                    <m:den>
                                      <m:r>
                                        <a:rPr lang="pt-BR" sz="2100" i="1">
                                          <a:latin typeface="Cambria Math" panose="02040503050406030204" pitchFamily="18" charset="0"/>
                                        </a:rPr>
                                        <m:t>𝜌</m:t>
                                      </m:r>
                                      <m:r>
                                        <a:rPr lang="en-US" sz="2100" i="1">
                                          <a:latin typeface="Cambria Math" panose="02040503050406030204" pitchFamily="18" charset="0"/>
                                        </a:rPr>
                                        <m:t>−1</m:t>
                                      </m:r>
                                    </m:den>
                                  </m:f>
                                </m:sup>
                              </m:sSup>
                            </m:num>
                            <m:den>
                              <m:r>
                                <a:rPr lang="en-US" sz="2100" i="1">
                                  <a:latin typeface="Cambria Math" panose="02040503050406030204" pitchFamily="18" charset="0"/>
                                </a:rPr>
                                <m:t>2+</m:t>
                              </m:r>
                              <m:sSup>
                                <m:sSupPr>
                                  <m:ctrlPr>
                                    <a:rPr lang="en-US" sz="2100" i="1">
                                      <a:latin typeface="Cambria Math" panose="02040503050406030204" pitchFamily="18" charset="0"/>
                                    </a:rPr>
                                  </m:ctrlPr>
                                </m:sSupPr>
                                <m:e>
                                  <m:r>
                                    <m:rPr>
                                      <m:sty m:val="p"/>
                                    </m:rPr>
                                    <a:rPr lang="en-US" sz="2100">
                                      <a:latin typeface="Cambria Math" panose="02040503050406030204" pitchFamily="18" charset="0"/>
                                    </a:rPr>
                                    <m:t>i</m:t>
                                  </m:r>
                                </m:e>
                                <m:sup>
                                  <m:r>
                                    <a:rPr lang="en-US" sz="2100" i="1">
                                      <a:latin typeface="Cambria Math" panose="02040503050406030204" pitchFamily="18" charset="0"/>
                                    </a:rPr>
                                    <m:t>∗</m:t>
                                  </m:r>
                                </m:sup>
                              </m:sSup>
                            </m:den>
                          </m:f>
                        </m:e>
                      </m:d>
                    </m:oMath>
                  </m:oMathPara>
                </a14:m>
                <a:endParaRPr lang="en-US" sz="2100" dirty="0"/>
              </a:p>
              <a:p>
                <a:endParaRPr lang="en-US" sz="2100" dirty="0" smtClean="0"/>
              </a:p>
              <a:p>
                <a:pPr lvl="1"/>
                <a:r>
                  <a:rPr lang="en-US" sz="1900" dirty="0" smtClean="0"/>
                  <a:t>a </a:t>
                </a:r>
                <a:r>
                  <a:rPr lang="en-US" sz="1900" dirty="0"/>
                  <a:t>linear function of the sum of the derivative of the non-tradables price with respect to the interest rate in each of the </a:t>
                </a:r>
                <a:r>
                  <a:rPr lang="en-US" sz="1900" dirty="0" smtClean="0"/>
                  <a:t>periods (right hand side) </a:t>
                </a:r>
                <a:r>
                  <a:rPr lang="en-US" sz="1900" dirty="0"/>
                  <a:t>has the sign of the expression </a:t>
                </a:r>
                <a14:m>
                  <m:oMath xmlns:m="http://schemas.openxmlformats.org/officeDocument/2006/math">
                    <m:r>
                      <a:rPr lang="en-US" sz="1900" i="1">
                        <a:latin typeface="Cambria Math" panose="02040503050406030204" pitchFamily="18" charset="0"/>
                      </a:rPr>
                      <m:t>1−</m:t>
                    </m:r>
                    <m:sSup>
                      <m:sSupPr>
                        <m:ctrlPr>
                          <a:rPr lang="en-US" sz="1900" i="1">
                            <a:latin typeface="Cambria Math" panose="02040503050406030204" pitchFamily="18" charset="0"/>
                          </a:rPr>
                        </m:ctrlPr>
                      </m:sSupPr>
                      <m:e>
                        <m:d>
                          <m:dPr>
                            <m:ctrlPr>
                              <a:rPr lang="en-US" sz="1900" i="1">
                                <a:latin typeface="Cambria Math" panose="02040503050406030204" pitchFamily="18" charset="0"/>
                              </a:rPr>
                            </m:ctrlPr>
                          </m:dPr>
                          <m:e>
                            <m:sSub>
                              <m:sSubPr>
                                <m:ctrlPr>
                                  <a:rPr lang="en-US" sz="1900" i="1">
                                    <a:latin typeface="Cambria Math" panose="02040503050406030204" pitchFamily="18" charset="0"/>
                                  </a:rPr>
                                </m:ctrlPr>
                              </m:sSubPr>
                              <m:e>
                                <m:r>
                                  <a:rPr lang="pt-BR" sz="1900" i="1">
                                    <a:latin typeface="Cambria Math" panose="02040503050406030204" pitchFamily="18" charset="0"/>
                                  </a:rPr>
                                  <m:t>𝑝</m:t>
                                </m:r>
                              </m:e>
                              <m:sub>
                                <m:r>
                                  <a:rPr lang="pt-BR" sz="1900" i="1">
                                    <a:latin typeface="Cambria Math" panose="02040503050406030204" pitchFamily="18" charset="0"/>
                                  </a:rPr>
                                  <m:t>𝑁</m:t>
                                </m:r>
                                <m:r>
                                  <a:rPr lang="en-US" sz="1900" i="1">
                                    <a:latin typeface="Cambria Math" panose="02040503050406030204" pitchFamily="18" charset="0"/>
                                  </a:rPr>
                                  <m:t>1</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r>
                                  <a:rPr lang="pt-BR" sz="1900" i="1">
                                    <a:latin typeface="Cambria Math" panose="02040503050406030204" pitchFamily="18" charset="0"/>
                                  </a:rPr>
                                  <m:t>𝑝</m:t>
                                </m:r>
                              </m:e>
                              <m:sub>
                                <m:r>
                                  <a:rPr lang="pt-BR" sz="1900" i="1">
                                    <a:latin typeface="Cambria Math" panose="02040503050406030204" pitchFamily="18" charset="0"/>
                                  </a:rPr>
                                  <m:t>𝑁</m:t>
                                </m:r>
                                <m:r>
                                  <a:rPr lang="en-US" sz="1900" i="1">
                                    <a:latin typeface="Cambria Math" panose="02040503050406030204" pitchFamily="18" charset="0"/>
                                  </a:rPr>
                                  <m:t>2</m:t>
                                </m:r>
                              </m:sub>
                            </m:sSub>
                          </m:e>
                        </m:d>
                      </m:e>
                      <m:sup>
                        <m:f>
                          <m:fPr>
                            <m:ctrlPr>
                              <a:rPr lang="en-US" sz="1900" i="1">
                                <a:latin typeface="Cambria Math" panose="02040503050406030204" pitchFamily="18" charset="0"/>
                              </a:rPr>
                            </m:ctrlPr>
                          </m:fPr>
                          <m:num>
                            <m:r>
                              <a:rPr lang="pt-BR" sz="1900" i="1">
                                <a:latin typeface="Cambria Math" panose="02040503050406030204" pitchFamily="18" charset="0"/>
                              </a:rPr>
                              <m:t>𝜌</m:t>
                            </m:r>
                          </m:num>
                          <m:den>
                            <m:r>
                              <a:rPr lang="pt-BR" sz="1900" i="1">
                                <a:latin typeface="Cambria Math" panose="02040503050406030204" pitchFamily="18" charset="0"/>
                              </a:rPr>
                              <m:t>𝜌</m:t>
                            </m:r>
                            <m:r>
                              <a:rPr lang="en-US" sz="1900" i="1">
                                <a:latin typeface="Cambria Math" panose="02040503050406030204" pitchFamily="18" charset="0"/>
                              </a:rPr>
                              <m:t>−1</m:t>
                            </m:r>
                          </m:den>
                        </m:f>
                      </m:sup>
                    </m:sSup>
                  </m:oMath>
                </a14:m>
                <a:r>
                  <a:rPr lang="en-US" sz="1900" dirty="0" smtClean="0"/>
                  <a:t> (left hand side) </a:t>
                </a:r>
              </a:p>
              <a:p>
                <a:pPr lvl="1"/>
                <a:endParaRPr lang="en-US" sz="1900" dirty="0" smtClean="0"/>
              </a:p>
              <a:p>
                <a:pPr lvl="1"/>
                <a:r>
                  <a:rPr lang="en-US" sz="1900" dirty="0" smtClean="0"/>
                  <a:t>We know that </a:t>
                </a:r>
                <a14:m>
                  <m:oMath xmlns:m="http://schemas.openxmlformats.org/officeDocument/2006/math">
                    <m:f>
                      <m:fPr>
                        <m:ctrlPr>
                          <a:rPr lang="en-US" sz="1900" i="1">
                            <a:latin typeface="Cambria Math" panose="02040503050406030204" pitchFamily="18" charset="0"/>
                          </a:rPr>
                        </m:ctrlPr>
                      </m:fPr>
                      <m:num>
                        <m:r>
                          <a:rPr lang="pt-BR" sz="1900" i="1">
                            <a:latin typeface="Cambria Math" panose="02040503050406030204" pitchFamily="18" charset="0"/>
                          </a:rPr>
                          <m:t>𝜕</m:t>
                        </m:r>
                        <m:sSub>
                          <m:sSubPr>
                            <m:ctrlPr>
                              <a:rPr lang="en-US" sz="1900" i="1">
                                <a:latin typeface="Cambria Math" panose="02040503050406030204" pitchFamily="18" charset="0"/>
                              </a:rPr>
                            </m:ctrlPr>
                          </m:sSubPr>
                          <m:e>
                            <m:r>
                              <a:rPr lang="pt-BR" sz="1900" i="1">
                                <a:latin typeface="Cambria Math" panose="02040503050406030204" pitchFamily="18" charset="0"/>
                              </a:rPr>
                              <m:t>𝑝</m:t>
                            </m:r>
                          </m:e>
                          <m:sub>
                            <m:r>
                              <a:rPr lang="pt-BR" sz="1900" i="1">
                                <a:latin typeface="Cambria Math" panose="02040503050406030204" pitchFamily="18" charset="0"/>
                              </a:rPr>
                              <m:t>𝑁</m:t>
                            </m:r>
                            <m:r>
                              <a:rPr lang="en-US" sz="1900" i="1">
                                <a:latin typeface="Cambria Math" panose="02040503050406030204" pitchFamily="18" charset="0"/>
                              </a:rPr>
                              <m:t>1</m:t>
                            </m:r>
                          </m:sub>
                        </m:sSub>
                      </m:num>
                      <m:den>
                        <m:r>
                          <a:rPr lang="pt-BR" sz="1900" i="1">
                            <a:latin typeface="Cambria Math" panose="02040503050406030204" pitchFamily="18" charset="0"/>
                          </a:rPr>
                          <m:t>𝜕</m:t>
                        </m:r>
                        <m:sSup>
                          <m:sSupPr>
                            <m:ctrlPr>
                              <a:rPr lang="en-US" sz="1900" i="1">
                                <a:latin typeface="Cambria Math" panose="02040503050406030204" pitchFamily="18" charset="0"/>
                              </a:rPr>
                            </m:ctrlPr>
                          </m:sSupPr>
                          <m:e>
                            <m:r>
                              <m:rPr>
                                <m:sty m:val="p"/>
                              </m:rPr>
                              <a:rPr lang="en-US" sz="1900">
                                <a:latin typeface="Cambria Math" panose="02040503050406030204" pitchFamily="18" charset="0"/>
                              </a:rPr>
                              <m:t>i</m:t>
                            </m:r>
                          </m:e>
                          <m:sup>
                            <m:r>
                              <a:rPr lang="en-US" sz="1900" i="1">
                                <a:latin typeface="Cambria Math" panose="02040503050406030204" pitchFamily="18" charset="0"/>
                              </a:rPr>
                              <m:t>∗</m:t>
                            </m:r>
                          </m:sup>
                        </m:sSup>
                      </m:den>
                    </m:f>
                  </m:oMath>
                </a14:m>
                <a:r>
                  <a:rPr lang="pt-BR" sz="1900" dirty="0"/>
                  <a:t> </a:t>
                </a:r>
                <a:r>
                  <a:rPr lang="en-US" sz="1900" dirty="0"/>
                  <a:t>and </a:t>
                </a:r>
                <a14:m>
                  <m:oMath xmlns:m="http://schemas.openxmlformats.org/officeDocument/2006/math">
                    <m:f>
                      <m:fPr>
                        <m:ctrlPr>
                          <a:rPr lang="en-US" sz="1900" i="1">
                            <a:latin typeface="Cambria Math" panose="02040503050406030204" pitchFamily="18" charset="0"/>
                          </a:rPr>
                        </m:ctrlPr>
                      </m:fPr>
                      <m:num>
                        <m:r>
                          <a:rPr lang="pt-BR" sz="1900" i="1">
                            <a:latin typeface="Cambria Math" panose="02040503050406030204" pitchFamily="18" charset="0"/>
                          </a:rPr>
                          <m:t>𝜕</m:t>
                        </m:r>
                        <m:sSub>
                          <m:sSubPr>
                            <m:ctrlPr>
                              <a:rPr lang="en-US" sz="1900" i="1">
                                <a:latin typeface="Cambria Math" panose="02040503050406030204" pitchFamily="18" charset="0"/>
                              </a:rPr>
                            </m:ctrlPr>
                          </m:sSubPr>
                          <m:e>
                            <m:r>
                              <a:rPr lang="pt-BR" sz="1900" i="1">
                                <a:latin typeface="Cambria Math" panose="02040503050406030204" pitchFamily="18" charset="0"/>
                              </a:rPr>
                              <m:t>𝑝</m:t>
                            </m:r>
                          </m:e>
                          <m:sub>
                            <m:r>
                              <a:rPr lang="pt-BR" sz="1900" i="1">
                                <a:latin typeface="Cambria Math" panose="02040503050406030204" pitchFamily="18" charset="0"/>
                              </a:rPr>
                              <m:t>𝑁</m:t>
                            </m:r>
                            <m:r>
                              <a:rPr lang="en-US" sz="1900" i="1">
                                <a:latin typeface="Cambria Math" panose="02040503050406030204" pitchFamily="18" charset="0"/>
                              </a:rPr>
                              <m:t>2</m:t>
                            </m:r>
                          </m:sub>
                        </m:sSub>
                      </m:num>
                      <m:den>
                        <m:r>
                          <a:rPr lang="pt-BR" sz="1900" i="1">
                            <a:latin typeface="Cambria Math" panose="02040503050406030204" pitchFamily="18" charset="0"/>
                          </a:rPr>
                          <m:t>𝜕</m:t>
                        </m:r>
                        <m:sSup>
                          <m:sSupPr>
                            <m:ctrlPr>
                              <a:rPr lang="en-US" sz="1900" i="1">
                                <a:latin typeface="Cambria Math" panose="02040503050406030204" pitchFamily="18" charset="0"/>
                              </a:rPr>
                            </m:ctrlPr>
                          </m:sSupPr>
                          <m:e>
                            <m:r>
                              <m:rPr>
                                <m:sty m:val="p"/>
                              </m:rPr>
                              <a:rPr lang="en-US" sz="1900">
                                <a:latin typeface="Cambria Math" panose="02040503050406030204" pitchFamily="18" charset="0"/>
                              </a:rPr>
                              <m:t>i</m:t>
                            </m:r>
                          </m:e>
                          <m:sup>
                            <m:r>
                              <a:rPr lang="en-US" sz="1900" i="1">
                                <a:latin typeface="Cambria Math" panose="02040503050406030204" pitchFamily="18" charset="0"/>
                              </a:rPr>
                              <m:t>∗</m:t>
                            </m:r>
                          </m:sup>
                        </m:sSup>
                      </m:den>
                    </m:f>
                  </m:oMath>
                </a14:m>
                <a:r>
                  <a:rPr lang="en-US" sz="1900" dirty="0"/>
                  <a:t> have the same </a:t>
                </a:r>
                <a:r>
                  <a:rPr lang="en-US" sz="1900" dirty="0" smtClean="0"/>
                  <a:t>sign</a:t>
                </a:r>
              </a:p>
              <a:p>
                <a:pPr lvl="1">
                  <a:buFont typeface="Wingdings" panose="05000000000000000000" pitchFamily="2" charset="2"/>
                  <a:buChar char="Ø"/>
                </a:pPr>
                <a:endParaRPr lang="en-US" sz="1900" dirty="0" smtClean="0"/>
              </a:p>
              <a:p>
                <a:pPr lvl="1">
                  <a:buFont typeface="Wingdings" panose="05000000000000000000" pitchFamily="2" charset="2"/>
                  <a:buChar char="Ø"/>
                </a:pPr>
                <a:r>
                  <a:rPr lang="en-US" sz="1900" dirty="0" smtClean="0"/>
                  <a:t>Hence, </a:t>
                </a:r>
                <a:r>
                  <a:rPr lang="en-US" sz="1900" dirty="0"/>
                  <a:t>we can state that the impact of interest rates on the RER is positive or </a:t>
                </a:r>
                <a:r>
                  <a:rPr lang="en-US" sz="1900" dirty="0" smtClean="0"/>
                  <a:t>negative</a:t>
                </a:r>
                <a:r>
                  <a:rPr lang="en-US" sz="1900" dirty="0"/>
                  <a:t>, depending on the sign of the term</a:t>
                </a:r>
                <a14:m>
                  <m:oMath xmlns:m="http://schemas.openxmlformats.org/officeDocument/2006/math">
                    <m:r>
                      <a:rPr lang="en-US" sz="1900" i="1">
                        <a:latin typeface="Cambria Math" panose="02040503050406030204" pitchFamily="18" charset="0"/>
                      </a:rPr>
                      <m:t> 1−</m:t>
                    </m:r>
                    <m:sSup>
                      <m:sSupPr>
                        <m:ctrlPr>
                          <a:rPr lang="en-US" sz="1900" i="1">
                            <a:latin typeface="Cambria Math" panose="02040503050406030204" pitchFamily="18" charset="0"/>
                          </a:rPr>
                        </m:ctrlPr>
                      </m:sSupPr>
                      <m:e>
                        <m:d>
                          <m:dPr>
                            <m:ctrlPr>
                              <a:rPr lang="en-US" sz="1900" i="1">
                                <a:latin typeface="Cambria Math" panose="02040503050406030204" pitchFamily="18" charset="0"/>
                              </a:rPr>
                            </m:ctrlPr>
                          </m:dPr>
                          <m:e>
                            <m:sSub>
                              <m:sSubPr>
                                <m:ctrlPr>
                                  <a:rPr lang="en-US" sz="1900" i="1">
                                    <a:latin typeface="Cambria Math" panose="02040503050406030204" pitchFamily="18" charset="0"/>
                                  </a:rPr>
                                </m:ctrlPr>
                              </m:sSubPr>
                              <m:e>
                                <m:r>
                                  <a:rPr lang="pt-BR" sz="1900" i="1">
                                    <a:latin typeface="Cambria Math" panose="02040503050406030204" pitchFamily="18" charset="0"/>
                                  </a:rPr>
                                  <m:t>𝑝</m:t>
                                </m:r>
                              </m:e>
                              <m:sub>
                                <m:r>
                                  <a:rPr lang="pt-BR" sz="1900" i="1">
                                    <a:latin typeface="Cambria Math" panose="02040503050406030204" pitchFamily="18" charset="0"/>
                                  </a:rPr>
                                  <m:t>𝑁</m:t>
                                </m:r>
                                <m:r>
                                  <a:rPr lang="en-US" sz="1900" i="1">
                                    <a:latin typeface="Cambria Math" panose="02040503050406030204" pitchFamily="18" charset="0"/>
                                  </a:rPr>
                                  <m:t>1</m:t>
                                </m:r>
                              </m:sub>
                            </m:sSub>
                            <m:r>
                              <a:rPr lang="en-US" sz="1900" i="1">
                                <a:latin typeface="Cambria Math" panose="02040503050406030204" pitchFamily="18" charset="0"/>
                              </a:rPr>
                              <m:t>/</m:t>
                            </m:r>
                            <m:sSub>
                              <m:sSubPr>
                                <m:ctrlPr>
                                  <a:rPr lang="en-US" sz="1900" i="1">
                                    <a:latin typeface="Cambria Math" panose="02040503050406030204" pitchFamily="18" charset="0"/>
                                  </a:rPr>
                                </m:ctrlPr>
                              </m:sSubPr>
                              <m:e>
                                <m:r>
                                  <a:rPr lang="pt-BR" sz="1900" i="1">
                                    <a:latin typeface="Cambria Math" panose="02040503050406030204" pitchFamily="18" charset="0"/>
                                  </a:rPr>
                                  <m:t>𝑝</m:t>
                                </m:r>
                              </m:e>
                              <m:sub>
                                <m:r>
                                  <a:rPr lang="pt-BR" sz="1900" i="1">
                                    <a:latin typeface="Cambria Math" panose="02040503050406030204" pitchFamily="18" charset="0"/>
                                  </a:rPr>
                                  <m:t>𝑁</m:t>
                                </m:r>
                                <m:r>
                                  <a:rPr lang="en-US" sz="1900" i="1">
                                    <a:latin typeface="Cambria Math" panose="02040503050406030204" pitchFamily="18" charset="0"/>
                                  </a:rPr>
                                  <m:t>2</m:t>
                                </m:r>
                              </m:sub>
                            </m:sSub>
                          </m:e>
                        </m:d>
                      </m:e>
                      <m:sup>
                        <m:f>
                          <m:fPr>
                            <m:ctrlPr>
                              <a:rPr lang="en-US" sz="1900" i="1">
                                <a:latin typeface="Cambria Math" panose="02040503050406030204" pitchFamily="18" charset="0"/>
                              </a:rPr>
                            </m:ctrlPr>
                          </m:fPr>
                          <m:num>
                            <m:r>
                              <a:rPr lang="pt-BR" sz="1900" i="1">
                                <a:latin typeface="Cambria Math" panose="02040503050406030204" pitchFamily="18" charset="0"/>
                              </a:rPr>
                              <m:t>𝜌</m:t>
                            </m:r>
                          </m:num>
                          <m:den>
                            <m:r>
                              <a:rPr lang="pt-BR" sz="1900" i="1">
                                <a:latin typeface="Cambria Math" panose="02040503050406030204" pitchFamily="18" charset="0"/>
                              </a:rPr>
                              <m:t>𝜌</m:t>
                            </m:r>
                            <m:r>
                              <a:rPr lang="en-US" sz="1900" i="1">
                                <a:latin typeface="Cambria Math" panose="02040503050406030204" pitchFamily="18" charset="0"/>
                              </a:rPr>
                              <m:t>−1</m:t>
                            </m:r>
                          </m:den>
                        </m:f>
                      </m:sup>
                    </m:sSup>
                  </m:oMath>
                </a14:m>
                <a:r>
                  <a:rPr lang="en-US" sz="1900" dirty="0" smtClean="0"/>
                  <a:t>.</a:t>
                </a: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245" r="-50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55</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Interest</a:t>
            </a:r>
            <a:r>
              <a:rPr lang="fr-FR" dirty="0" smtClean="0"/>
              <a:t> rates</a:t>
            </a:r>
            <a:endParaRPr lang="en-US" dirty="0"/>
          </a:p>
        </p:txBody>
      </p:sp>
    </p:spTree>
    <p:extLst>
      <p:ext uri="{BB962C8B-B14F-4D97-AF65-F5344CB8AC3E}">
        <p14:creationId xmlns:p14="http://schemas.microsoft.com/office/powerpoint/2010/main" val="26269007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sz="2400" dirty="0" smtClean="0"/>
                  <a:t>We have seen that:  </a:t>
                </a:r>
                <a14:m>
                  <m:oMath xmlns:m="http://schemas.openxmlformats.org/officeDocument/2006/math">
                    <m:sSub>
                      <m:sSubPr>
                        <m:ctrlPr>
                          <a:rPr lang="en-US" sz="2400" i="1">
                            <a:latin typeface="Cambria Math" panose="02040503050406030204" pitchFamily="18" charset="0"/>
                          </a:rPr>
                        </m:ctrlPr>
                      </m:sSubPr>
                      <m:e>
                        <m:r>
                          <a:rPr lang="pt-BR" sz="2400" i="1">
                            <a:latin typeface="Cambria Math" panose="02040503050406030204" pitchFamily="18" charset="0"/>
                          </a:rPr>
                          <m:t>𝑝</m:t>
                        </m:r>
                      </m:e>
                      <m:sub>
                        <m:r>
                          <a:rPr lang="pt-BR" sz="2400" i="1">
                            <a:latin typeface="Cambria Math" panose="02040503050406030204" pitchFamily="18" charset="0"/>
                          </a:rPr>
                          <m:t>𝑁</m:t>
                        </m:r>
                        <m:r>
                          <a:rPr lang="en-US" sz="2400" i="1">
                            <a:latin typeface="Cambria Math" panose="02040503050406030204" pitchFamily="18" charset="0"/>
                          </a:rPr>
                          <m:t>1</m:t>
                        </m:r>
                      </m:sub>
                    </m:sSub>
                    <m:r>
                      <a:rPr lang="en-US" sz="2400" i="1">
                        <a:latin typeface="Cambria Math" panose="02040503050406030204" pitchFamily="18" charset="0"/>
                      </a:rPr>
                      <m:t>&lt;</m:t>
                    </m:r>
                    <m:sSub>
                      <m:sSubPr>
                        <m:ctrlPr>
                          <a:rPr lang="en-US" sz="2400" i="1">
                            <a:latin typeface="Cambria Math" panose="02040503050406030204" pitchFamily="18" charset="0"/>
                          </a:rPr>
                        </m:ctrlPr>
                      </m:sSubPr>
                      <m:e>
                        <m:r>
                          <a:rPr lang="pt-BR" sz="2400" i="1">
                            <a:latin typeface="Cambria Math" panose="02040503050406030204" pitchFamily="18" charset="0"/>
                          </a:rPr>
                          <m:t>𝑝</m:t>
                        </m:r>
                      </m:e>
                      <m:sub>
                        <m:r>
                          <a:rPr lang="pt-BR" sz="2400" i="1">
                            <a:latin typeface="Cambria Math" panose="02040503050406030204" pitchFamily="18" charset="0"/>
                          </a:rPr>
                          <m:t>𝑁</m:t>
                        </m:r>
                        <m:r>
                          <a:rPr lang="en-US" sz="2400" i="1">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en-US" sz="2400" i="1">
                            <a:latin typeface="Cambria Math" panose="02040503050406030204" pitchFamily="18" charset="0"/>
                          </a:rPr>
                          <m:t>1</m:t>
                        </m:r>
                      </m:sub>
                    </m:sSub>
                    <m:r>
                      <a:rPr lang="en-US" sz="2400" i="1">
                        <a:latin typeface="Cambria Math" panose="02040503050406030204" pitchFamily="18" charset="0"/>
                      </a:rPr>
                      <m:t>&gt;</m:t>
                    </m:r>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en-US" sz="2400" i="1">
                            <a:latin typeface="Cambria Math" panose="02040503050406030204" pitchFamily="18" charset="0"/>
                          </a:rPr>
                          <m:t>2</m:t>
                        </m:r>
                      </m:sub>
                    </m:sSub>
                  </m:oMath>
                </a14:m>
                <a:endParaRPr lang="en-US" sz="2400" dirty="0" smtClean="0"/>
              </a:p>
              <a:p>
                <a:endParaRPr lang="en-US" sz="2400" dirty="0" smtClean="0"/>
              </a:p>
              <a:p>
                <a:r>
                  <a:rPr lang="en-US" sz="2400" dirty="0" smtClean="0"/>
                  <a:t>Hence, </a:t>
                </a:r>
                <a14:m>
                  <m:oMath xmlns:m="http://schemas.openxmlformats.org/officeDocument/2006/math">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pt-BR" sz="2400" i="1">
                                    <a:latin typeface="Cambria Math" panose="02040503050406030204" pitchFamily="18" charset="0"/>
                                  </a:rPr>
                                  <m:t>𝑝</m:t>
                                </m:r>
                              </m:e>
                              <m:sub>
                                <m:r>
                                  <a:rPr lang="pt-BR" sz="2400" i="1">
                                    <a:latin typeface="Cambria Math" panose="02040503050406030204" pitchFamily="18" charset="0"/>
                                  </a:rPr>
                                  <m:t>𝑁</m:t>
                                </m:r>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pt-BR" sz="2400" i="1">
                                    <a:latin typeface="Cambria Math" panose="02040503050406030204" pitchFamily="18" charset="0"/>
                                  </a:rPr>
                                  <m:t>𝑝</m:t>
                                </m:r>
                              </m:e>
                              <m:sub>
                                <m:r>
                                  <a:rPr lang="pt-BR" sz="2400" i="1">
                                    <a:latin typeface="Cambria Math" panose="02040503050406030204" pitchFamily="18" charset="0"/>
                                  </a:rPr>
                                  <m:t>𝑁</m:t>
                                </m:r>
                                <m:r>
                                  <a:rPr lang="en-US" sz="2400" i="1">
                                    <a:latin typeface="Cambria Math" panose="02040503050406030204" pitchFamily="18" charset="0"/>
                                  </a:rPr>
                                  <m:t>2</m:t>
                                </m:r>
                              </m:sub>
                            </m:sSub>
                          </m:e>
                        </m:d>
                      </m:e>
                      <m:sup>
                        <m:f>
                          <m:fPr>
                            <m:ctrlPr>
                              <a:rPr lang="en-US" sz="2400" i="1">
                                <a:latin typeface="Cambria Math" panose="02040503050406030204" pitchFamily="18" charset="0"/>
                              </a:rPr>
                            </m:ctrlPr>
                          </m:fPr>
                          <m:num>
                            <m:r>
                              <a:rPr lang="pt-BR" sz="2400" i="1">
                                <a:latin typeface="Cambria Math" panose="02040503050406030204" pitchFamily="18" charset="0"/>
                              </a:rPr>
                              <m:t>𝜌</m:t>
                            </m:r>
                          </m:num>
                          <m:den>
                            <m:r>
                              <a:rPr lang="pt-BR" sz="2400" i="1">
                                <a:latin typeface="Cambria Math" panose="02040503050406030204" pitchFamily="18" charset="0"/>
                              </a:rPr>
                              <m:t>𝜌</m:t>
                            </m:r>
                            <m:r>
                              <a:rPr lang="en-US" sz="2400" i="1">
                                <a:latin typeface="Cambria Math" panose="02040503050406030204" pitchFamily="18" charset="0"/>
                              </a:rPr>
                              <m:t>−1</m:t>
                            </m:r>
                          </m:den>
                        </m:f>
                      </m:sup>
                    </m:sSup>
                    <m:r>
                      <a:rPr lang="fr-FR" sz="2400" b="0" i="1" smtClean="0">
                        <a:latin typeface="Cambria Math" panose="02040503050406030204" pitchFamily="18" charset="0"/>
                      </a:rPr>
                      <m:t>&gt;1</m:t>
                    </m:r>
                    <m:r>
                      <a:rPr lang="en-US" sz="2400" i="1">
                        <a:latin typeface="Cambria Math" panose="02040503050406030204" pitchFamily="18" charset="0"/>
                      </a:rPr>
                      <m:t>⇔</m:t>
                    </m:r>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en-US" sz="2400" i="1">
                            <a:latin typeface="Cambria Math" panose="02040503050406030204" pitchFamily="18" charset="0"/>
                          </a:rPr>
                          <m:t>1</m:t>
                        </m:r>
                      </m:sub>
                    </m:sSub>
                    <m:r>
                      <a:rPr lang="en-US" sz="2400" i="1">
                        <a:latin typeface="Cambria Math" panose="02040503050406030204" pitchFamily="18" charset="0"/>
                      </a:rPr>
                      <m:t>&lt;</m:t>
                    </m:r>
                    <m:sSub>
                      <m:sSubPr>
                        <m:ctrlPr>
                          <a:rPr lang="en-US" sz="2400" i="1">
                            <a:latin typeface="Cambria Math" panose="02040503050406030204" pitchFamily="18" charset="0"/>
                          </a:rPr>
                        </m:ctrlPr>
                      </m:sSubPr>
                      <m:e>
                        <m:bar>
                          <m:barPr>
                            <m:pos m:val="top"/>
                            <m:ctrlPr>
                              <a:rPr lang="en-US" sz="2400" i="1">
                                <a:latin typeface="Cambria Math" panose="02040503050406030204" pitchFamily="18" charset="0"/>
                              </a:rPr>
                            </m:ctrlPr>
                          </m:barPr>
                          <m:e>
                            <m:r>
                              <a:rPr lang="pt-BR" sz="2400" i="1">
                                <a:latin typeface="Cambria Math" panose="02040503050406030204" pitchFamily="18" charset="0"/>
                              </a:rPr>
                              <m:t>𝑌</m:t>
                            </m:r>
                          </m:e>
                        </m:bar>
                      </m:e>
                      <m:sub>
                        <m:r>
                          <a:rPr lang="en-US" sz="2400" i="1">
                            <a:latin typeface="Cambria Math" panose="02040503050406030204" pitchFamily="18" charset="0"/>
                          </a:rPr>
                          <m:t>2</m:t>
                        </m:r>
                      </m:sub>
                    </m:sSub>
                  </m:oMath>
                </a14:m>
                <a:endParaRPr lang="en-US" sz="2400" dirty="0" smtClean="0"/>
              </a:p>
              <a:p>
                <a:pPr lvl="1"/>
                <a:endParaRPr lang="en-US" sz="2200" dirty="0" smtClean="0"/>
              </a:p>
              <a:p>
                <a:pPr lvl="1"/>
                <a:r>
                  <a:rPr lang="en-US" sz="2200" dirty="0" smtClean="0"/>
                  <a:t>for </a:t>
                </a:r>
                <a:r>
                  <a:rPr lang="en-US" sz="2200" dirty="0"/>
                  <a:t>a borrower </a:t>
                </a:r>
                <a:r>
                  <a:rPr lang="en-US" sz="2200" dirty="0" smtClean="0"/>
                  <a:t>country, the RER is </a:t>
                </a:r>
                <a:r>
                  <a:rPr lang="en-US" sz="2200" dirty="0"/>
                  <a:t>more depreciated exchange rate when the international interest rate increases.</a:t>
                </a:r>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l="-21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56</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Interest</a:t>
            </a:r>
            <a:r>
              <a:rPr lang="fr-FR" dirty="0" smtClean="0"/>
              <a:t> rates</a:t>
            </a:r>
            <a:endParaRPr lang="en-US" dirty="0"/>
          </a:p>
        </p:txBody>
      </p:sp>
    </p:spTree>
    <p:extLst>
      <p:ext uri="{BB962C8B-B14F-4D97-AF65-F5344CB8AC3E}">
        <p14:creationId xmlns:p14="http://schemas.microsoft.com/office/powerpoint/2010/main" val="2182748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400" dirty="0" smtClean="0"/>
              <a:t>Intuition</a:t>
            </a:r>
            <a:r>
              <a:rPr lang="fr-FR" sz="2400" dirty="0" smtClean="0"/>
              <a:t>:</a:t>
            </a:r>
            <a:r>
              <a:rPr lang="en-US" sz="2400" dirty="0" smtClean="0"/>
              <a:t> </a:t>
            </a:r>
          </a:p>
          <a:p>
            <a:pPr lvl="1"/>
            <a:r>
              <a:rPr lang="en-US" sz="2200" dirty="0" smtClean="0"/>
              <a:t>Indebted country: higher interest </a:t>
            </a:r>
            <a:r>
              <a:rPr lang="en-US" sz="2200" dirty="0"/>
              <a:t>rates </a:t>
            </a:r>
            <a:r>
              <a:rPr lang="en-US" sz="2200" dirty="0" smtClean="0"/>
              <a:t>= higher debt service = lower disposable </a:t>
            </a:r>
            <a:r>
              <a:rPr lang="en-US" sz="2200" dirty="0"/>
              <a:t>income </a:t>
            </a:r>
            <a:endParaRPr lang="en-US" sz="2200" dirty="0" smtClean="0"/>
          </a:p>
          <a:p>
            <a:pPr marL="365760" lvl="1" indent="0">
              <a:buNone/>
            </a:pPr>
            <a:r>
              <a:rPr lang="en-US" sz="2200" dirty="0" smtClean="0"/>
              <a:t>=&gt; lower consumption, </a:t>
            </a:r>
            <a:r>
              <a:rPr lang="en-US" sz="2200" dirty="0"/>
              <a:t>particularly </a:t>
            </a:r>
            <a:r>
              <a:rPr lang="en-US" sz="2200" dirty="0" smtClean="0"/>
              <a:t>of </a:t>
            </a:r>
            <a:r>
              <a:rPr lang="en-US" sz="2200" dirty="0" err="1" smtClean="0"/>
              <a:t>nontradables</a:t>
            </a:r>
            <a:endParaRPr lang="en-US" sz="2200" dirty="0" smtClean="0"/>
          </a:p>
          <a:p>
            <a:pPr marL="365760" lvl="1" indent="0">
              <a:buNone/>
            </a:pPr>
            <a:r>
              <a:rPr lang="en-US" sz="2200" dirty="0" smtClean="0"/>
              <a:t>=&gt; excess </a:t>
            </a:r>
            <a:r>
              <a:rPr lang="en-US" sz="2200" dirty="0"/>
              <a:t>supply of </a:t>
            </a:r>
            <a:r>
              <a:rPr lang="en-US" sz="2200" dirty="0" err="1" smtClean="0"/>
              <a:t>nontradables</a:t>
            </a:r>
            <a:endParaRPr lang="en-US" sz="2200" dirty="0" smtClean="0"/>
          </a:p>
          <a:p>
            <a:pPr marL="365760" lvl="1" indent="0">
              <a:buNone/>
            </a:pPr>
            <a:r>
              <a:rPr lang="en-US" sz="2200" dirty="0" smtClean="0"/>
              <a:t>=&gt; higher price of </a:t>
            </a:r>
            <a:r>
              <a:rPr lang="en-US" sz="2200" dirty="0" err="1" smtClean="0"/>
              <a:t>nontradables</a:t>
            </a:r>
            <a:r>
              <a:rPr lang="en-US" sz="2200" dirty="0" smtClean="0"/>
              <a:t> to </a:t>
            </a:r>
            <a:r>
              <a:rPr lang="en-US" sz="2200" dirty="0"/>
              <a:t>de-stimulate production in that sector and balance the </a:t>
            </a:r>
            <a:r>
              <a:rPr lang="en-US" sz="2200" dirty="0" smtClean="0"/>
              <a:t>market</a:t>
            </a:r>
          </a:p>
          <a:p>
            <a:pPr lvl="1">
              <a:buFont typeface="Wingdings" panose="05000000000000000000" pitchFamily="2" charset="2"/>
              <a:buChar char="Ø"/>
            </a:pPr>
            <a:r>
              <a:rPr lang="en-US" sz="2200" dirty="0" smtClean="0"/>
              <a:t> </a:t>
            </a:r>
          </a:p>
          <a:p>
            <a:pPr lvl="1">
              <a:buFont typeface="Wingdings" panose="05000000000000000000" pitchFamily="2" charset="2"/>
              <a:buChar char="Ø"/>
            </a:pPr>
            <a:r>
              <a:rPr lang="en-US" sz="2200" dirty="0" smtClean="0"/>
              <a:t>The </a:t>
            </a:r>
            <a:r>
              <a:rPr lang="en-US" sz="2200" dirty="0"/>
              <a:t>consequent RER depreciation also de-stimulates </a:t>
            </a:r>
            <a:r>
              <a:rPr lang="en-US" sz="2200" dirty="0" smtClean="0"/>
              <a:t>imports: higher CA balance</a:t>
            </a:r>
            <a:endParaRPr lang="en-US" sz="2200" dirty="0"/>
          </a:p>
          <a:p>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57</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Interest</a:t>
            </a:r>
            <a:r>
              <a:rPr lang="fr-FR" dirty="0" smtClean="0"/>
              <a:t> rates</a:t>
            </a:r>
            <a:endParaRPr lang="en-US" dirty="0"/>
          </a:p>
        </p:txBody>
      </p:sp>
    </p:spTree>
    <p:extLst>
      <p:ext uri="{BB962C8B-B14F-4D97-AF65-F5344CB8AC3E}">
        <p14:creationId xmlns:p14="http://schemas.microsoft.com/office/powerpoint/2010/main" val="36944731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en-US" dirty="0"/>
              <a:t>Government spending is commonly pointed out as an important variable in determining the equilibrium RER. </a:t>
            </a:r>
            <a:endParaRPr lang="en-US" dirty="0" smtClean="0"/>
          </a:p>
          <a:p>
            <a:endParaRPr lang="en-US" dirty="0" smtClean="0"/>
          </a:p>
          <a:p>
            <a:r>
              <a:rPr lang="en-US" dirty="0" smtClean="0"/>
              <a:t>Before the algebra, </a:t>
            </a:r>
            <a:r>
              <a:rPr lang="en-US" dirty="0"/>
              <a:t>let us look at the </a:t>
            </a:r>
            <a:r>
              <a:rPr lang="en-US" dirty="0" smtClean="0"/>
              <a:t>intuition.</a:t>
            </a:r>
          </a:p>
          <a:p>
            <a:endParaRPr lang="en-US" b="1" dirty="0" smtClean="0"/>
          </a:p>
          <a:p>
            <a:r>
              <a:rPr lang="en-US" b="1" dirty="0" smtClean="0"/>
              <a:t>Government </a:t>
            </a:r>
            <a:r>
              <a:rPr lang="en-US" b="1" dirty="0"/>
              <a:t>spending intertemporal </a:t>
            </a:r>
            <a:r>
              <a:rPr lang="en-US" b="1" dirty="0" smtClean="0"/>
              <a:t>effect</a:t>
            </a:r>
            <a:r>
              <a:rPr lang="en-US" dirty="0" smtClean="0"/>
              <a:t>:</a:t>
            </a:r>
            <a:endParaRPr lang="en-US" dirty="0"/>
          </a:p>
          <a:p>
            <a:pPr lvl="1"/>
            <a:r>
              <a:rPr lang="en-US" dirty="0" smtClean="0"/>
              <a:t>We have seen different </a:t>
            </a:r>
            <a:r>
              <a:rPr lang="en-US" dirty="0"/>
              <a:t>levels of government spending across periods have an impact on the aggregate expenditures: </a:t>
            </a:r>
            <a:endParaRPr lang="en-US" dirty="0" smtClean="0"/>
          </a:p>
          <a:p>
            <a:pPr lvl="1"/>
            <a:r>
              <a:rPr lang="en-US" dirty="0" smtClean="0"/>
              <a:t>Higher </a:t>
            </a:r>
            <a:r>
              <a:rPr lang="en-US" dirty="0"/>
              <a:t>public spending in the first period in relation to the second, for example, reduces the </a:t>
            </a:r>
            <a:r>
              <a:rPr lang="en-US" dirty="0" smtClean="0"/>
              <a:t>CA in </a:t>
            </a:r>
            <a:r>
              <a:rPr lang="en-US" dirty="0"/>
              <a:t>the first period.</a:t>
            </a:r>
            <a:endParaRPr lang="en-US" dirty="0" smtClean="0"/>
          </a:p>
          <a:p>
            <a:pPr lvl="1"/>
            <a:r>
              <a:rPr lang="en-US" dirty="0" smtClean="0"/>
              <a:t>Changes in the CA balance impact the equilibrium RER, given the </a:t>
            </a:r>
            <a:r>
              <a:rPr lang="en-US" dirty="0"/>
              <a:t>negative relation between the </a:t>
            </a:r>
            <a:r>
              <a:rPr lang="en-US" dirty="0" smtClean="0"/>
              <a:t>two variables</a:t>
            </a:r>
          </a:p>
          <a:p>
            <a:endParaRPr lang="en-US" dirty="0" smtClean="0"/>
          </a:p>
          <a:p>
            <a:r>
              <a:rPr lang="en-US" dirty="0" smtClean="0"/>
              <a:t>Only temporary changes in public </a:t>
            </a:r>
            <a:r>
              <a:rPr lang="en-US" dirty="0"/>
              <a:t>spending </a:t>
            </a:r>
            <a:r>
              <a:rPr lang="en-US" dirty="0" smtClean="0"/>
              <a:t>have an </a:t>
            </a:r>
            <a:r>
              <a:rPr lang="en-US" dirty="0"/>
              <a:t>effect on the RER by the intertemporal </a:t>
            </a:r>
            <a:r>
              <a:rPr lang="en-US" dirty="0" smtClean="0"/>
              <a:t>effect. </a:t>
            </a:r>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58</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Government</a:t>
            </a:r>
            <a:r>
              <a:rPr lang="fr-FR" dirty="0" smtClean="0"/>
              <a:t> </a:t>
            </a:r>
            <a:r>
              <a:rPr lang="fr-FR" dirty="0" err="1" smtClean="0"/>
              <a:t>Spending</a:t>
            </a:r>
            <a:endParaRPr lang="en-US" dirty="0"/>
          </a:p>
        </p:txBody>
      </p:sp>
    </p:spTree>
    <p:extLst>
      <p:ext uri="{BB962C8B-B14F-4D97-AF65-F5344CB8AC3E}">
        <p14:creationId xmlns:p14="http://schemas.microsoft.com/office/powerpoint/2010/main" val="1311048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b="1" dirty="0" smtClean="0"/>
              <a:t>Government</a:t>
            </a:r>
            <a:r>
              <a:rPr lang="en-US" dirty="0" smtClean="0"/>
              <a:t> </a:t>
            </a:r>
            <a:r>
              <a:rPr lang="en-US" b="1" dirty="0"/>
              <a:t>spending composition </a:t>
            </a:r>
            <a:r>
              <a:rPr lang="en-US" b="1" dirty="0" smtClean="0"/>
              <a:t>effect:</a:t>
            </a:r>
            <a:r>
              <a:rPr lang="en-US" dirty="0" smtClean="0"/>
              <a:t> </a:t>
            </a:r>
          </a:p>
          <a:p>
            <a:pPr lvl="1"/>
            <a:r>
              <a:rPr lang="en-US" dirty="0" smtClean="0"/>
              <a:t>This effect is </a:t>
            </a:r>
            <a:r>
              <a:rPr lang="en-US" dirty="0"/>
              <a:t>associated with the composition of public spending between tradable and non-tradable goods. </a:t>
            </a:r>
            <a:endParaRPr lang="en-US" dirty="0" smtClean="0"/>
          </a:p>
          <a:p>
            <a:pPr lvl="1"/>
            <a:r>
              <a:rPr lang="en-US" dirty="0" smtClean="0"/>
              <a:t>Relative </a:t>
            </a:r>
            <a:r>
              <a:rPr lang="en-US" dirty="0"/>
              <a:t>price of non-tradable </a:t>
            </a:r>
            <a:r>
              <a:rPr lang="en-US" dirty="0" smtClean="0"/>
              <a:t>goods: the </a:t>
            </a:r>
            <a:r>
              <a:rPr lang="en-US" dirty="0"/>
              <a:t>equilibrium between the supply and demand of these goods. </a:t>
            </a:r>
            <a:endParaRPr lang="en-US" dirty="0" smtClean="0"/>
          </a:p>
          <a:p>
            <a:pPr lvl="2"/>
            <a:r>
              <a:rPr lang="en-US" dirty="0" smtClean="0"/>
              <a:t>On one hand, government </a:t>
            </a:r>
            <a:r>
              <a:rPr lang="en-US" dirty="0"/>
              <a:t>spending reduces private consumption given that the taxes imposed to finance them reduce consumer disposable income</a:t>
            </a:r>
            <a:r>
              <a:rPr lang="en-US" dirty="0" smtClean="0"/>
              <a:t>.</a:t>
            </a:r>
          </a:p>
          <a:p>
            <a:pPr lvl="2"/>
            <a:r>
              <a:rPr lang="en-US" dirty="0" smtClean="0"/>
              <a:t>On </a:t>
            </a:r>
            <a:r>
              <a:rPr lang="en-US" dirty="0"/>
              <a:t>the other, public consumption is added to aggregate expenditures. </a:t>
            </a:r>
            <a:endParaRPr lang="en-US" dirty="0" smtClean="0"/>
          </a:p>
          <a:p>
            <a:pPr lvl="1"/>
            <a:endParaRPr lang="en-US" dirty="0" smtClean="0"/>
          </a:p>
          <a:p>
            <a:pPr lvl="1"/>
            <a:r>
              <a:rPr lang="en-US" dirty="0" smtClean="0"/>
              <a:t>Public </a:t>
            </a:r>
            <a:r>
              <a:rPr lang="en-US" dirty="0"/>
              <a:t>spending will have an effect on the </a:t>
            </a:r>
            <a:r>
              <a:rPr lang="en-US" dirty="0" smtClean="0"/>
              <a:t>RER when </a:t>
            </a:r>
            <a:r>
              <a:rPr lang="en-US" dirty="0"/>
              <a:t>its composition between the two types of goods differs from the composition of private spending. </a:t>
            </a:r>
            <a:endParaRPr lang="en-US" dirty="0" smtClean="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59</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Government</a:t>
            </a:r>
            <a:r>
              <a:rPr lang="fr-FR" dirty="0" smtClean="0"/>
              <a:t> </a:t>
            </a:r>
            <a:r>
              <a:rPr lang="fr-FR" dirty="0" err="1" smtClean="0"/>
              <a:t>Spending</a:t>
            </a:r>
            <a:endParaRPr lang="en-US" dirty="0"/>
          </a:p>
        </p:txBody>
      </p:sp>
    </p:spTree>
    <p:extLst>
      <p:ext uri="{BB962C8B-B14F-4D97-AF65-F5344CB8AC3E}">
        <p14:creationId xmlns:p14="http://schemas.microsoft.com/office/powerpoint/2010/main" val="2520971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85000" lnSpcReduction="10000"/>
              </a:bodyPr>
              <a:lstStyle/>
              <a:p>
                <a:r>
                  <a:rPr lang="en-US" dirty="0" smtClean="0"/>
                  <a:t>RER definition:</a:t>
                </a:r>
                <a:endParaRPr lang="en-US" dirty="0"/>
              </a:p>
              <a:p>
                <a:pPr marL="45720" indent="0">
                  <a:buNone/>
                </a:pPr>
                <a14:m>
                  <m:oMathPara xmlns:m="http://schemas.openxmlformats.org/officeDocument/2006/math">
                    <m:oMathParaPr>
                      <m:jc m:val="centerGroup"/>
                    </m:oMathParaPr>
                    <m:oMath xmlns:m="http://schemas.openxmlformats.org/officeDocument/2006/math">
                      <m:r>
                        <a:rPr lang="en-US" i="1">
                          <a:latin typeface="Cambria Math"/>
                        </a:rPr>
                        <m:t>𝑄</m:t>
                      </m:r>
                      <m:r>
                        <a:rPr lang="en-US" i="1">
                          <a:latin typeface="Cambria Math"/>
                        </a:rPr>
                        <m:t>≡</m:t>
                      </m:r>
                      <m:f>
                        <m:fPr>
                          <m:ctrlPr>
                            <a:rPr lang="en-US" i="1">
                              <a:latin typeface="Cambria Math" panose="02040503050406030204" pitchFamily="18" charset="0"/>
                            </a:rPr>
                          </m:ctrlPr>
                        </m:fPr>
                        <m:num>
                          <m:r>
                            <m:rPr>
                              <m:sty m:val="p"/>
                            </m:rPr>
                            <a:rPr lang="en-US">
                              <a:latin typeface="Cambria Math"/>
                            </a:rPr>
                            <m:t>S</m:t>
                          </m:r>
                          <m:sSup>
                            <m:sSupPr>
                              <m:ctrlPr>
                                <a:rPr lang="en-US" i="1">
                                  <a:latin typeface="Cambria Math" panose="02040503050406030204" pitchFamily="18" charset="0"/>
                                </a:rPr>
                              </m:ctrlPr>
                            </m:sSupPr>
                            <m:e>
                              <m:r>
                                <a:rPr lang="en-US" i="1">
                                  <a:latin typeface="Cambria Math"/>
                                </a:rPr>
                                <m:t>𝑃</m:t>
                              </m:r>
                            </m:e>
                            <m:sup>
                              <m:r>
                                <a:rPr lang="en-US" i="1">
                                  <a:latin typeface="Cambria Math"/>
                                </a:rPr>
                                <m:t>∗</m:t>
                              </m:r>
                            </m:sup>
                          </m:sSup>
                        </m:num>
                        <m:den>
                          <m:r>
                            <a:rPr lang="en-US" i="1">
                              <a:latin typeface="Cambria Math"/>
                            </a:rPr>
                            <m:t>𝑃</m:t>
                          </m:r>
                        </m:den>
                      </m:f>
                    </m:oMath>
                  </m:oMathPara>
                </a14:m>
                <a:endParaRPr lang="en-US" dirty="0"/>
              </a:p>
              <a:p>
                <a:pPr marL="45720" indent="0">
                  <a:buNone/>
                </a:pPr>
                <a:r>
                  <a:rPr lang="en-US" dirty="0"/>
                  <a:t> </a:t>
                </a:r>
              </a:p>
              <a:p>
                <a:pPr lvl="1"/>
                <a:r>
                  <a:rPr lang="en-US" dirty="0"/>
                  <a:t>where </a:t>
                </a:r>
                <a14:m>
                  <m:oMath xmlns:m="http://schemas.openxmlformats.org/officeDocument/2006/math">
                    <m:r>
                      <a:rPr lang="en-US" i="1">
                        <a:latin typeface="Cambria Math"/>
                      </a:rPr>
                      <m:t>𝑄</m:t>
                    </m:r>
                  </m:oMath>
                </a14:m>
                <a:r>
                  <a:rPr lang="en-US" dirty="0"/>
                  <a:t> is the real exchange rate, S is the nominal exchange rate and, </a:t>
                </a:r>
                <a14:m>
                  <m:oMath xmlns:m="http://schemas.openxmlformats.org/officeDocument/2006/math">
                    <m:r>
                      <a:rPr lang="en-US" i="1">
                        <a:latin typeface="Cambria Math"/>
                      </a:rPr>
                      <m:t>𝑃</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a:rPr>
                          <m:t>𝑃</m:t>
                        </m:r>
                      </m:e>
                      <m:sup>
                        <m:r>
                          <a:rPr lang="en-US" i="1">
                            <a:latin typeface="Cambria Math"/>
                          </a:rPr>
                          <m:t>∗</m:t>
                        </m:r>
                      </m:sup>
                    </m:sSup>
                  </m:oMath>
                </a14:m>
                <a:r>
                  <a:rPr lang="en-US" dirty="0"/>
                  <a:t> the domestic and foreign price indexes, respectively. </a:t>
                </a:r>
              </a:p>
              <a:p>
                <a:endParaRPr lang="en-US" dirty="0"/>
              </a:p>
              <a:p>
                <a:r>
                  <a:rPr lang="en-US" dirty="0" smtClean="0"/>
                  <a:t>Assumption: two </a:t>
                </a:r>
                <a:r>
                  <a:rPr lang="en-US" dirty="0"/>
                  <a:t>goods in the economy, tradable and </a:t>
                </a:r>
                <a:r>
                  <a:rPr lang="en-US" dirty="0" err="1" smtClean="0"/>
                  <a:t>nontradable</a:t>
                </a:r>
                <a:r>
                  <a:rPr lang="en-US" dirty="0" smtClean="0"/>
                  <a:t>, with a constant share </a:t>
                </a:r>
                <a14:m>
                  <m:oMath xmlns:m="http://schemas.openxmlformats.org/officeDocument/2006/math">
                    <m:r>
                      <a:rPr lang="pt-BR" i="1">
                        <a:latin typeface="Cambria Math"/>
                      </a:rPr>
                      <m:t>𝛼</m:t>
                    </m:r>
                  </m:oMath>
                </a14:m>
                <a:r>
                  <a:rPr lang="en-US" dirty="0" smtClean="0"/>
                  <a:t> </a:t>
                </a:r>
                <a:r>
                  <a:rPr lang="en-US" dirty="0"/>
                  <a:t>of </a:t>
                </a:r>
                <a:r>
                  <a:rPr lang="en-US" dirty="0" err="1" smtClean="0"/>
                  <a:t>nontradables</a:t>
                </a:r>
                <a:r>
                  <a:rPr lang="en-US" dirty="0" smtClean="0"/>
                  <a:t> in total expenses:</a:t>
                </a:r>
              </a:p>
              <a:p>
                <a:endParaRPr lang="en-US" dirty="0" smtClean="0"/>
              </a:p>
              <a:p>
                <a:r>
                  <a:rPr lang="en-US" dirty="0" smtClean="0"/>
                  <a:t>The price index is then:</a:t>
                </a:r>
                <a:endParaRPr lang="en-US" dirty="0"/>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a:rPr>
                        <m:t>𝑃</m:t>
                      </m:r>
                      <m:r>
                        <a:rPr lang="en-US" i="1">
                          <a:latin typeface="Cambria Math"/>
                        </a:rPr>
                        <m:t>=</m:t>
                      </m:r>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𝑁</m:t>
                          </m:r>
                        </m:sub>
                        <m:sup>
                          <m:r>
                            <a:rPr lang="pt-BR" i="1">
                              <a:latin typeface="Cambria Math"/>
                            </a:rPr>
                            <m:t>𝛼</m:t>
                          </m:r>
                        </m:sup>
                      </m:sSubSup>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𝑇</m:t>
                          </m:r>
                        </m:sub>
                        <m:sup>
                          <m:r>
                            <a:rPr lang="en-US" i="1">
                              <a:latin typeface="Cambria Math"/>
                            </a:rPr>
                            <m:t>1−</m:t>
                          </m:r>
                          <m:r>
                            <a:rPr lang="pt-BR" i="1">
                              <a:latin typeface="Cambria Math"/>
                            </a:rPr>
                            <m:t>𝛼</m:t>
                          </m:r>
                        </m:sup>
                      </m:sSubSup>
                    </m:oMath>
                  </m:oMathPara>
                </a14:m>
                <a:endParaRPr lang="en-US" dirty="0"/>
              </a:p>
              <a:p>
                <a:pPr marL="45720" indent="0">
                  <a:buNone/>
                </a:pPr>
                <a:r>
                  <a:rPr lang="en-US" dirty="0"/>
                  <a:t> </a:t>
                </a:r>
              </a:p>
              <a:p>
                <a:r>
                  <a:rPr lang="en-US" dirty="0" smtClean="0"/>
                  <a:t>If </a:t>
                </a:r>
                <a:r>
                  <a:rPr lang="en-US" dirty="0"/>
                  <a:t>consumers from both countries have the same preferences, the price index for the foreign country will be computed using the same formula.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968" r="-29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a:t>
            </a:fld>
            <a:endParaRPr lang="pt-BR"/>
          </a:p>
        </p:txBody>
      </p:sp>
      <p:sp>
        <p:nvSpPr>
          <p:cNvPr id="4" name="Titre 3"/>
          <p:cNvSpPr>
            <a:spLocks noGrp="1"/>
          </p:cNvSpPr>
          <p:nvPr>
            <p:ph type="title"/>
          </p:nvPr>
        </p:nvSpPr>
        <p:spPr/>
        <p:txBody>
          <a:bodyPr/>
          <a:lstStyle/>
          <a:p>
            <a:r>
              <a:rPr lang="en-US" dirty="0"/>
              <a:t>The </a:t>
            </a:r>
            <a:r>
              <a:rPr lang="en-US" dirty="0" smtClean="0"/>
              <a:t>RER and </a:t>
            </a:r>
            <a:r>
              <a:rPr lang="en-US" dirty="0"/>
              <a:t>the Price of </a:t>
            </a:r>
            <a:r>
              <a:rPr lang="en-US" dirty="0" smtClean="0"/>
              <a:t/>
            </a:r>
            <a:br>
              <a:rPr lang="en-US" dirty="0" smtClean="0"/>
            </a:br>
            <a:r>
              <a:rPr lang="en-US" dirty="0" err="1" smtClean="0"/>
              <a:t>nontradable</a:t>
            </a:r>
            <a:r>
              <a:rPr lang="en-US" dirty="0" smtClean="0"/>
              <a:t> </a:t>
            </a:r>
            <a:r>
              <a:rPr lang="en-US" dirty="0"/>
              <a:t>Goods</a:t>
            </a:r>
          </a:p>
        </p:txBody>
      </p:sp>
    </p:spTree>
    <p:extLst>
      <p:ext uri="{BB962C8B-B14F-4D97-AF65-F5344CB8AC3E}">
        <p14:creationId xmlns:p14="http://schemas.microsoft.com/office/powerpoint/2010/main" val="30343716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Introduce </a:t>
                </a:r>
                <a:r>
                  <a:rPr lang="en-US" dirty="0"/>
                  <a:t>government spending into the model. </a:t>
                </a:r>
                <a:endParaRPr lang="en-US" dirty="0" smtClean="0"/>
              </a:p>
              <a:p>
                <a:r>
                  <a:rPr lang="en-US" dirty="0" smtClean="0"/>
                  <a:t>Using the same procedure as in Chapter 4, in </a:t>
                </a:r>
                <a:r>
                  <a:rPr lang="en-US" dirty="0"/>
                  <a:t>the case where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pt-BR" i="0">
                                <a:latin typeface="Cambria Math" panose="02040503050406030204" pitchFamily="18" charset="0"/>
                              </a:rPr>
                              <m:t>i</m:t>
                            </m:r>
                          </m:e>
                          <m:sup>
                            <m:r>
                              <a:rPr lang="en-US" i="1">
                                <a:latin typeface="Cambria Math" panose="02040503050406030204" pitchFamily="18" charset="0"/>
                              </a:rPr>
                              <m:t>∗</m:t>
                            </m:r>
                          </m:sup>
                        </m:sSup>
                      </m:e>
                    </m:d>
                    <m:r>
                      <a:rPr lang="pt-BR" i="1">
                        <a:latin typeface="Cambria Math" panose="02040503050406030204" pitchFamily="18" charset="0"/>
                      </a:rPr>
                      <m:t>𝛽</m:t>
                    </m:r>
                    <m:r>
                      <a:rPr lang="en-US" i="1">
                        <a:latin typeface="Cambria Math" panose="02040503050406030204" pitchFamily="18" charset="0"/>
                      </a:rPr>
                      <m:t>=1</m:t>
                    </m:r>
                  </m:oMath>
                </a14:m>
                <a:r>
                  <a:rPr lang="en-US" dirty="0"/>
                  <a:t>, the private expenditure in each period is given by:</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𝑃</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pt-BR" i="1">
                              <a:latin typeface="Cambria Math" panose="02040503050406030204" pitchFamily="18" charset="0"/>
                            </a:rPr>
                            <m:t>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𝑃</m:t>
                          </m:r>
                        </m:e>
                        <m:sub>
                          <m:r>
                            <a:rPr lang="en-US" i="1">
                              <a:latin typeface="Cambria Math" panose="02040503050406030204" pitchFamily="18" charset="0"/>
                            </a:rPr>
                            <m:t>2</m:t>
                          </m:r>
                        </m:sub>
                      </m:sSub>
                      <m:sSub>
                        <m:sSubPr>
                          <m:ctrlPr>
                            <a:rPr lang="en-US" i="1">
                              <a:latin typeface="Cambria Math" panose="02040503050406030204" pitchFamily="18" charset="0"/>
                            </a:rPr>
                          </m:ctrlPr>
                        </m:sSubPr>
                        <m:e>
                          <m:r>
                            <a:rPr lang="pt-BR"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r>
                            <a:rPr lang="en-US" i="1">
                              <a:latin typeface="Cambria Math" panose="02040503050406030204" pitchFamily="18" charset="0"/>
                            </a:rPr>
                            <m:t>)</m:t>
                          </m:r>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oMath>
                  </m:oMathPara>
                </a14:m>
                <a:endParaRPr lang="en-US" dirty="0" smtClean="0"/>
              </a:p>
              <a:p>
                <a:endParaRPr lang="en-US" dirty="0" smtClean="0"/>
              </a:p>
              <a:p>
                <a:r>
                  <a:rPr lang="en-US" dirty="0" smtClean="0"/>
                  <a:t>The current-account balance in the first period is: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e>
                          </m:d>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60</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Government</a:t>
            </a:r>
            <a:r>
              <a:rPr lang="fr-FR" dirty="0" smtClean="0"/>
              <a:t> </a:t>
            </a:r>
            <a:r>
              <a:rPr lang="fr-FR" dirty="0" err="1" smtClean="0"/>
              <a:t>Spending</a:t>
            </a:r>
            <a:endParaRPr lang="en-US" dirty="0"/>
          </a:p>
        </p:txBody>
      </p:sp>
    </p:spTree>
    <p:extLst>
      <p:ext uri="{BB962C8B-B14F-4D97-AF65-F5344CB8AC3E}">
        <p14:creationId xmlns:p14="http://schemas.microsoft.com/office/powerpoint/2010/main" val="37361090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en-US" dirty="0" smtClean="0"/>
                  <a:t>Another important element: government </a:t>
                </a:r>
                <a:r>
                  <a:rPr lang="en-US" dirty="0"/>
                  <a:t>spending </a:t>
                </a:r>
                <a:r>
                  <a:rPr lang="en-US" dirty="0" smtClean="0"/>
                  <a:t>composition </a:t>
                </a:r>
                <a:r>
                  <a:rPr lang="en-US" dirty="0"/>
                  <a:t>between tradable and non-tradable goods</a:t>
                </a:r>
                <a:r>
                  <a:rPr lang="en-US" dirty="0" smtClean="0"/>
                  <a:t>.</a:t>
                </a:r>
              </a:p>
              <a:p>
                <a:r>
                  <a:rPr lang="en-US" dirty="0" smtClean="0"/>
                  <a:t>Assumption: </a:t>
                </a:r>
                <a14:m>
                  <m:oMath xmlns:m="http://schemas.openxmlformats.org/officeDocument/2006/math">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oMath>
                </a14:m>
                <a:r>
                  <a:rPr lang="en-US" dirty="0" smtClean="0"/>
                  <a:t> is the share </a:t>
                </a:r>
                <a:r>
                  <a:rPr lang="en-US" dirty="0"/>
                  <a:t>of the aggregate government </a:t>
                </a:r>
                <a:r>
                  <a:rPr lang="en-US" dirty="0" smtClean="0"/>
                  <a:t>spending </a:t>
                </a:r>
                <a:r>
                  <a:rPr lang="en-US" dirty="0"/>
                  <a:t>is allocated on non-tradable </a:t>
                </a:r>
                <a:r>
                  <a:rPr lang="en-US" dirty="0" smtClean="0"/>
                  <a:t>goods, so that:</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𝐺</m:t>
                          </m:r>
                        </m:e>
                        <m:sub>
                          <m:r>
                            <a:rPr lang="pt-BR" i="1">
                              <a:latin typeface="Cambria Math" panose="02040503050406030204" pitchFamily="18" charset="0"/>
                            </a:rPr>
                            <m:t>𝑇𝑡</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e>
                      </m:d>
                      <m:sSub>
                        <m:sSubPr>
                          <m:ctrlPr>
                            <a:rPr lang="en-US" i="1">
                              <a:latin typeface="Cambria Math" panose="02040503050406030204" pitchFamily="18" charset="0"/>
                            </a:rPr>
                          </m:ctrlPr>
                        </m:sSubPr>
                        <m:e>
                          <m:r>
                            <a:rPr lang="pt-BR" i="1">
                              <a:latin typeface="Cambria Math" panose="02040503050406030204" pitchFamily="18" charset="0"/>
                            </a:rPr>
                            <m:t>𝐺</m:t>
                          </m:r>
                        </m:e>
                        <m:sub>
                          <m:r>
                            <a:rPr lang="pt-BR" i="1">
                              <a:latin typeface="Cambria Math" panose="02040503050406030204" pitchFamily="18" charset="0"/>
                            </a:rPr>
                            <m:t>𝑡</m:t>
                          </m:r>
                        </m:sub>
                      </m:sSub>
                    </m:oMath>
                  </m:oMathPara>
                </a14:m>
                <a:endParaRPr lang="fr-FR" dirty="0" smtClean="0"/>
              </a:p>
              <a:p>
                <a:pPr marL="45720" indent="0">
                  <a:buNone/>
                </a:pPr>
                <a:endParaRPr lang="fr-FR" dirty="0" smtClean="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fr-FR" i="1">
                              <a:latin typeface="Cambria Math" panose="02040503050406030204" pitchFamily="18" charset="0"/>
                            </a:rPr>
                            <m:t>𝐺</m:t>
                          </m:r>
                        </m:e>
                        <m:sub>
                          <m:r>
                            <a:rPr lang="fr-FR" i="1">
                              <a:latin typeface="Cambria Math" panose="02040503050406030204" pitchFamily="18" charset="0"/>
                            </a:rPr>
                            <m:t>𝑁𝑡</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fr-FR" i="1">
                                  <a:latin typeface="Cambria Math" panose="02040503050406030204" pitchFamily="18" charset="0"/>
                                </a:rPr>
                                <m:t>𝛼</m:t>
                              </m:r>
                            </m:e>
                            <m:sup>
                              <m:r>
                                <a:rPr lang="fr-FR" i="1">
                                  <a:latin typeface="Cambria Math" panose="02040503050406030204" pitchFamily="18" charset="0"/>
                                </a:rPr>
                                <m:t>𝑔</m:t>
                              </m:r>
                            </m:sup>
                          </m:sSup>
                          <m:sSub>
                            <m:sSubPr>
                              <m:ctrlPr>
                                <a:rPr lang="en-US" i="1">
                                  <a:latin typeface="Cambria Math" panose="02040503050406030204" pitchFamily="18" charset="0"/>
                                </a:rPr>
                              </m:ctrlPr>
                            </m:sSubPr>
                            <m:e>
                              <m:r>
                                <a:rPr lang="fr-FR" i="1">
                                  <a:latin typeface="Cambria Math" panose="02040503050406030204" pitchFamily="18" charset="0"/>
                                </a:rPr>
                                <m:t>𝐺</m:t>
                              </m:r>
                            </m:e>
                            <m:sub>
                              <m:r>
                                <a:rPr lang="fr-FR" i="1">
                                  <a:latin typeface="Cambria Math" panose="02040503050406030204" pitchFamily="18" charset="0"/>
                                </a:rPr>
                                <m:t>𝑡</m:t>
                              </m:r>
                            </m:sub>
                          </m:sSub>
                        </m:num>
                        <m:den>
                          <m:sSub>
                            <m:sSubPr>
                              <m:ctrlPr>
                                <a:rPr lang="en-US" i="1">
                                  <a:latin typeface="Cambria Math" panose="02040503050406030204" pitchFamily="18" charset="0"/>
                                </a:rPr>
                              </m:ctrlPr>
                            </m:sSubPr>
                            <m:e>
                              <m:r>
                                <a:rPr lang="fr-FR" i="1">
                                  <a:latin typeface="Cambria Math" panose="02040503050406030204" pitchFamily="18" charset="0"/>
                                </a:rPr>
                                <m:t>𝑝</m:t>
                              </m:r>
                            </m:e>
                            <m:sub>
                              <m:r>
                                <a:rPr lang="fr-FR" i="1">
                                  <a:latin typeface="Cambria Math" panose="02040503050406030204" pitchFamily="18" charset="0"/>
                                </a:rPr>
                                <m:t>𝑁𝑡</m:t>
                              </m:r>
                            </m:sub>
                          </m:sSub>
                        </m:den>
                      </m:f>
                    </m:oMath>
                  </m:oMathPara>
                </a14:m>
                <a:endParaRPr lang="en-US" dirty="0"/>
              </a:p>
              <a:p>
                <a:endParaRPr lang="en-US" dirty="0"/>
              </a:p>
              <a:p>
                <a:pPr lvl="1"/>
                <a:r>
                  <a:rPr lang="en-US" dirty="0"/>
                  <a:t>where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𝐺</m:t>
                        </m:r>
                      </m:e>
                      <m:sub>
                        <m:r>
                          <a:rPr lang="pt-BR" i="1">
                            <a:latin typeface="Cambria Math" panose="02040503050406030204" pitchFamily="18" charset="0"/>
                          </a:rPr>
                          <m:t>𝑇𝑡</m:t>
                        </m:r>
                      </m:sub>
                    </m:sSub>
                  </m:oMath>
                </a14:m>
                <a:r>
                  <a:rPr lang="pt-BR" dirty="0"/>
                  <a:t> </a:t>
                </a:r>
                <a:r>
                  <a:rPr lang="en-US" dirty="0"/>
                  <a:t>and </a:t>
                </a:r>
                <a14:m>
                  <m:oMath xmlns:m="http://schemas.openxmlformats.org/officeDocument/2006/math">
                    <m:sSub>
                      <m:sSubPr>
                        <m:ctrlPr>
                          <a:rPr lang="en-US" i="1">
                            <a:latin typeface="Cambria Math" panose="02040503050406030204" pitchFamily="18" charset="0"/>
                          </a:rPr>
                        </m:ctrlPr>
                      </m:sSubPr>
                      <m:e>
                        <m:r>
                          <a:rPr lang="fr-FR" i="1">
                            <a:latin typeface="Cambria Math" panose="02040503050406030204" pitchFamily="18" charset="0"/>
                          </a:rPr>
                          <m:t>𝐺</m:t>
                        </m:r>
                      </m:e>
                      <m:sub>
                        <m:r>
                          <a:rPr lang="fr-FR" i="1">
                            <a:latin typeface="Cambria Math" panose="02040503050406030204" pitchFamily="18" charset="0"/>
                          </a:rPr>
                          <m:t>𝑁𝑡</m:t>
                        </m:r>
                      </m:sub>
                    </m:sSub>
                  </m:oMath>
                </a14:m>
                <a:r>
                  <a:rPr lang="en-US" dirty="0"/>
                  <a:t> represent the amount of tradable and non-tradable goods consumed by the government.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61</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Government</a:t>
            </a:r>
            <a:r>
              <a:rPr lang="fr-FR" dirty="0" smtClean="0"/>
              <a:t> </a:t>
            </a:r>
            <a:r>
              <a:rPr lang="fr-FR" dirty="0" err="1" smtClean="0"/>
              <a:t>Spending</a:t>
            </a:r>
            <a:endParaRPr lang="en-US" dirty="0"/>
          </a:p>
        </p:txBody>
      </p:sp>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Another important element regarding the impact of government spending on the exchange rate is its composition between tradable and non-tradable goods. Assume that a share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03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09550" cy="209550"/>
          </a:xfrm>
          <a:prstGeom prst="rect">
            <a:avLst/>
          </a:prstGeom>
          <a:solidFill>
            <a:srgbClr val="FFFFFF"/>
          </a:solidFill>
        </p:spPr>
      </p:pic>
      <p:sp>
        <p:nvSpPr>
          <p:cNvPr id="9" name="Rectangle 8"/>
          <p:cNvSpPr>
            <a:spLocks noChangeArrowheads="1"/>
          </p:cNvSpPr>
          <p:nvPr/>
        </p:nvSpPr>
        <p:spPr bwMode="auto">
          <a:xfrm>
            <a:off x="0" y="20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of the aggregate government spending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02412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New </a:t>
                </a:r>
                <a:r>
                  <a:rPr lang="en-US" dirty="0"/>
                  <a:t>equilibrium condition in the market of non-tradable </a:t>
                </a:r>
                <a:r>
                  <a:rPr lang="en-US" dirty="0" smtClean="0"/>
                  <a:t>goods:</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fr-FR" i="1">
                              <a:latin typeface="Cambria Math" panose="02040503050406030204" pitchFamily="18" charset="0"/>
                            </a:rPr>
                            <m:t>𝑁</m:t>
                          </m:r>
                        </m:e>
                        <m:sub>
                          <m:r>
                            <a:rPr lang="fr-FR" i="1">
                              <a:latin typeface="Cambria Math" panose="02040503050406030204" pitchFamily="18" charset="0"/>
                            </a:rPr>
                            <m:t>𝑡</m:t>
                          </m:r>
                        </m:sub>
                      </m:sSub>
                      <m:r>
                        <a:rPr lang="fr-FR" i="1">
                          <a:latin typeface="Cambria Math" panose="02040503050406030204" pitchFamily="18" charset="0"/>
                        </a:rPr>
                        <m:t>=</m:t>
                      </m:r>
                      <m:sSub>
                        <m:sSubPr>
                          <m:ctrlPr>
                            <a:rPr lang="en-US" i="1">
                              <a:latin typeface="Cambria Math" panose="02040503050406030204" pitchFamily="18" charset="0"/>
                            </a:rPr>
                          </m:ctrlPr>
                        </m:sSubPr>
                        <m:e>
                          <m:r>
                            <a:rPr lang="fr-FR" i="1">
                              <a:latin typeface="Cambria Math" panose="02040503050406030204" pitchFamily="18" charset="0"/>
                            </a:rPr>
                            <m:t>𝐶</m:t>
                          </m:r>
                        </m:e>
                        <m:sub>
                          <m:r>
                            <a:rPr lang="fr-FR" i="1">
                              <a:latin typeface="Cambria Math" panose="02040503050406030204" pitchFamily="18" charset="0"/>
                            </a:rPr>
                            <m:t>𝑁𝑡</m:t>
                          </m:r>
                        </m:sub>
                      </m:sSub>
                      <m:r>
                        <a:rPr lang="fr-FR" i="1">
                          <a:latin typeface="Cambria Math" panose="02040503050406030204" pitchFamily="18" charset="0"/>
                        </a:rPr>
                        <m:t>+</m:t>
                      </m:r>
                      <m:sSub>
                        <m:sSubPr>
                          <m:ctrlPr>
                            <a:rPr lang="en-US" i="1">
                              <a:latin typeface="Cambria Math" panose="02040503050406030204" pitchFamily="18" charset="0"/>
                            </a:rPr>
                          </m:ctrlPr>
                        </m:sSubPr>
                        <m:e>
                          <m:r>
                            <a:rPr lang="fr-FR" i="1">
                              <a:latin typeface="Cambria Math" panose="02040503050406030204" pitchFamily="18" charset="0"/>
                            </a:rPr>
                            <m:t>𝐺</m:t>
                          </m:r>
                        </m:e>
                        <m:sub>
                          <m:r>
                            <a:rPr lang="fr-FR" i="1">
                              <a:latin typeface="Cambria Math" panose="02040503050406030204" pitchFamily="18" charset="0"/>
                            </a:rPr>
                            <m:t>𝑁𝑡</m:t>
                          </m:r>
                        </m:sub>
                      </m:sSub>
                    </m:oMath>
                  </m:oMathPara>
                </a14:m>
                <a:endParaRPr lang="en-US" dirty="0"/>
              </a:p>
              <a:p>
                <a:pPr marL="45720" indent="0">
                  <a:buNone/>
                </a:pPr>
                <a14:m>
                  <m:oMathPara xmlns:m="http://schemas.openxmlformats.org/officeDocument/2006/math">
                    <m:oMathParaPr>
                      <m:jc m:val="centerGroup"/>
                    </m:oMathParaPr>
                    <m:oMath xmlns:m="http://schemas.openxmlformats.org/officeDocument/2006/math">
                      <m:r>
                        <a:rPr lang="fr-FR" i="1">
                          <a:latin typeface="Cambria Math" panose="02040503050406030204" pitchFamily="18" charset="0"/>
                        </a:rPr>
                        <m:t>⇓</m:t>
                      </m:r>
                    </m:oMath>
                  </m:oMathPara>
                </a14:m>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a:rPr lang="pt-BR" i="1">
                                          <a:latin typeface="Cambria Math" panose="02040503050406030204" pitchFamily="18" charset="0"/>
                                        </a:rPr>
                                        <m:t>𝑖</m:t>
                                      </m:r>
                                    </m:e>
                                    <m:sup>
                                      <m:r>
                                        <a:rPr lang="en-US" i="1">
                                          <a:latin typeface="Cambria Math" panose="02040503050406030204" pitchFamily="18" charset="0"/>
                                        </a:rPr>
                                        <m:t>∗</m:t>
                                      </m:r>
                                    </m:sup>
                                  </m:sSup>
                                </m:e>
                              </m:d>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r>
                                <a:rPr lang="en-US" i="1">
                                  <a:latin typeface="Cambria Math" panose="02040503050406030204" pitchFamily="18" charset="0"/>
                                </a:rPr>
                                <m:t>)</m:t>
                              </m:r>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sSub>
                            <m:sSubPr>
                              <m:ctrlPr>
                                <a:rPr lang="en-US" i="1">
                                  <a:latin typeface="Cambria Math" panose="02040503050406030204" pitchFamily="18" charset="0"/>
                                </a:rPr>
                              </m:ctrlPr>
                            </m:sSubPr>
                            <m:e>
                              <m:r>
                                <a:rPr lang="pt-BR" i="1">
                                  <a:latin typeface="Cambria Math" panose="02040503050406030204" pitchFamily="18" charset="0"/>
                                </a:rPr>
                                <m:t>𝐺</m:t>
                              </m:r>
                            </m:e>
                            <m:sub>
                              <m:r>
                                <a:rPr lang="pt-BR" i="1">
                                  <a:latin typeface="Cambria Math" panose="02040503050406030204" pitchFamily="18" charset="0"/>
                                </a:rPr>
                                <m:t>𝑡</m:t>
                              </m:r>
                            </m:sub>
                          </m:sSub>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oMath>
                  </m:oMathPara>
                </a14:m>
                <a:endParaRPr lang="en-US" dirty="0"/>
              </a:p>
              <a:p>
                <a:endParaRPr lang="en-US" dirty="0"/>
              </a:p>
              <a:p>
                <a:r>
                  <a:rPr lang="en-US" dirty="0"/>
                  <a:t>which can 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sSub>
                            <m:sSubPr>
                              <m:ctrlPr>
                                <a:rPr lang="en-US" i="1">
                                  <a:latin typeface="Cambria Math" panose="02040503050406030204" pitchFamily="18" charset="0"/>
                                </a:rPr>
                              </m:ctrlPr>
                            </m:sSubPr>
                            <m:e>
                              <m:r>
                                <a:rPr lang="pt-BR" i="1">
                                  <a:latin typeface="Cambria Math" panose="02040503050406030204" pitchFamily="18" charset="0"/>
                                </a:rPr>
                                <m:t>𝐺</m:t>
                              </m:r>
                            </m:e>
                            <m:sub>
                              <m:r>
                                <a:rPr lang="pt-BR" i="1">
                                  <a:latin typeface="Cambria Math" panose="02040503050406030204" pitchFamily="18" charset="0"/>
                                </a:rPr>
                                <m:t>𝑡</m:t>
                              </m:r>
                            </m:sub>
                          </m:sSub>
                        </m:num>
                        <m:den>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den>
                      </m:f>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62</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Government</a:t>
            </a:r>
            <a:r>
              <a:rPr lang="fr-FR" dirty="0" smtClean="0"/>
              <a:t> </a:t>
            </a:r>
            <a:r>
              <a:rPr lang="fr-FR" dirty="0" err="1" smtClean="0"/>
              <a:t>Spending</a:t>
            </a:r>
            <a:endParaRPr lang="en-US" dirty="0"/>
          </a:p>
        </p:txBody>
      </p:sp>
    </p:spTree>
    <p:extLst>
      <p:ext uri="{BB962C8B-B14F-4D97-AF65-F5344CB8AC3E}">
        <p14:creationId xmlns:p14="http://schemas.microsoft.com/office/powerpoint/2010/main" val="36049088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endParaRPr lang="fr-FR" dirty="0" smtClean="0"/>
              </a:p>
              <a:p>
                <a:r>
                  <a:rPr lang="fr-FR" dirty="0" smtClean="0"/>
                  <a:t>Intertemporal </a:t>
                </a:r>
                <a:r>
                  <a:rPr lang="fr-FR" dirty="0" err="1" smtClean="0"/>
                  <a:t>effect</a:t>
                </a:r>
                <a:r>
                  <a:rPr lang="fr-FR" dirty="0" smtClean="0"/>
                  <a:t>: </a:t>
                </a:r>
              </a:p>
              <a:p>
                <a:pPr lvl="1"/>
                <a:r>
                  <a:rPr lang="fr-FR" dirty="0" err="1" smtClean="0"/>
                  <a:t>differences</a:t>
                </a:r>
                <a:r>
                  <a:rPr lang="fr-FR" dirty="0" smtClean="0"/>
                  <a:t> </a:t>
                </a:r>
                <a:r>
                  <a:rPr lang="fr-FR" dirty="0" err="1" smtClean="0"/>
                  <a:t>between</a:t>
                </a:r>
                <a:r>
                  <a:rPr lang="fr-FR" dirty="0" smtClean="0"/>
                  <a:t>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r>
                      <a:rPr lang="fr-FR" b="0" i="0" smtClean="0">
                        <a:latin typeface="Cambria Math" panose="02040503050406030204" pitchFamily="18" charset="0"/>
                      </a:rPr>
                      <m:t> </m:t>
                    </m:r>
                    <m:r>
                      <m:rPr>
                        <m:sty m:val="p"/>
                      </m:rPr>
                      <a:rPr lang="fr-FR" b="0" i="0" smtClean="0">
                        <a:latin typeface="Cambria Math" panose="02040503050406030204" pitchFamily="18" charset="0"/>
                      </a:rPr>
                      <m:t>and</m:t>
                    </m:r>
                    <m:r>
                      <a:rPr lang="fr-FR" b="0" i="0" smtClean="0">
                        <a:latin typeface="Cambria Math" panose="02040503050406030204" pitchFamily="18" charset="0"/>
                      </a:rPr>
                      <m:t> </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oMath>
                </a14:m>
                <a:endParaRPr lang="en-US" dirty="0" smtClean="0"/>
              </a:p>
              <a:p>
                <a:endParaRPr lang="fr-FR" dirty="0" smtClean="0"/>
              </a:p>
              <a:p>
                <a:r>
                  <a:rPr lang="fr-FR" dirty="0" smtClean="0"/>
                  <a:t>Compositions </a:t>
                </a:r>
                <a:r>
                  <a:rPr lang="fr-FR" dirty="0" err="1" smtClean="0"/>
                  <a:t>effect</a:t>
                </a:r>
                <a:r>
                  <a:rPr lang="fr-FR" dirty="0" smtClean="0"/>
                  <a:t>: </a:t>
                </a:r>
              </a:p>
              <a:p>
                <a:pPr lvl="1"/>
                <a:r>
                  <a:rPr lang="fr-FR" dirty="0" err="1" smtClean="0"/>
                  <a:t>differences</a:t>
                </a:r>
                <a:r>
                  <a:rPr lang="fr-FR" dirty="0" smtClean="0"/>
                  <a:t> </a:t>
                </a:r>
                <a:r>
                  <a:rPr lang="fr-FR" dirty="0" err="1"/>
                  <a:t>between</a:t>
                </a:r>
                <a:r>
                  <a:rPr lang="fr-FR" dirty="0"/>
                  <a:t> </a:t>
                </a:r>
                <a14:m>
                  <m:oMath xmlns:m="http://schemas.openxmlformats.org/officeDocument/2006/math">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r>
                      <m:rPr>
                        <m:sty m:val="p"/>
                      </m:rPr>
                      <a:rPr lang="fr-FR">
                        <a:latin typeface="Cambria Math" panose="02040503050406030204" pitchFamily="18" charset="0"/>
                      </a:rPr>
                      <m:t>and</m:t>
                    </m:r>
                    <m:r>
                      <a:rPr lang="fr-FR" b="0" i="1" smtClean="0">
                        <a:latin typeface="Cambria Math" panose="02040503050406030204" pitchFamily="18" charset="0"/>
                      </a:rPr>
                      <m:t> </m:t>
                    </m:r>
                    <m:r>
                      <a:rPr lang="pt-BR" i="1">
                        <a:latin typeface="Cambria Math" panose="02040503050406030204" pitchFamily="18" charset="0"/>
                      </a:rPr>
                      <m:t>𝛼</m:t>
                    </m:r>
                  </m:oMath>
                </a14:m>
                <a:endParaRPr lang="fr-FR" dirty="0"/>
              </a:p>
              <a:p>
                <a:endParaRPr lang="fr-FR" dirty="0" smtClean="0"/>
              </a:p>
              <a:p>
                <a:r>
                  <a:rPr lang="fr-FR" dirty="0" smtClean="0"/>
                  <a:t>Let us look at </a:t>
                </a:r>
                <a:r>
                  <a:rPr lang="fr-FR" dirty="0" err="1" smtClean="0"/>
                  <a:t>each</a:t>
                </a:r>
                <a:r>
                  <a:rPr lang="fr-FR" dirty="0" smtClean="0"/>
                  <a:t> of </a:t>
                </a:r>
                <a:r>
                  <a:rPr lang="fr-FR" dirty="0" err="1" smtClean="0"/>
                  <a:t>them</a:t>
                </a:r>
                <a:r>
                  <a:rPr lang="fr-FR" dirty="0" smtClean="0"/>
                  <a:t> in </a:t>
                </a:r>
                <a:r>
                  <a:rPr lang="fr-FR" dirty="0" err="1" smtClean="0"/>
                  <a:t>turn</a:t>
                </a:r>
                <a:r>
                  <a:rPr lang="fr-FR" dirty="0" smtClean="0"/>
                  <a:t>.</a:t>
                </a:r>
                <a:endParaRPr lang="en-US" dirty="0" smtClean="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63</a:t>
            </a:fld>
            <a:endParaRPr lang="pt-BR"/>
          </a:p>
        </p:txBody>
      </p:sp>
      <p:sp>
        <p:nvSpPr>
          <p:cNvPr id="4" name="Titre 3"/>
          <p:cNvSpPr>
            <a:spLocks noGrp="1"/>
          </p:cNvSpPr>
          <p:nvPr>
            <p:ph type="title"/>
          </p:nvPr>
        </p:nvSpPr>
        <p:spPr/>
        <p:txBody>
          <a:bodyPr/>
          <a:lstStyle/>
          <a:p>
            <a:r>
              <a:rPr lang="fr-FR" dirty="0" err="1" smtClean="0"/>
              <a:t>Increase</a:t>
            </a:r>
            <a:r>
              <a:rPr lang="fr-FR" dirty="0" smtClean="0"/>
              <a:t> in </a:t>
            </a:r>
            <a:r>
              <a:rPr lang="fr-FR" dirty="0" err="1" smtClean="0"/>
              <a:t>Government</a:t>
            </a:r>
            <a:r>
              <a:rPr lang="fr-FR" dirty="0" smtClean="0"/>
              <a:t> </a:t>
            </a:r>
            <a:r>
              <a:rPr lang="fr-FR" dirty="0" err="1" smtClean="0"/>
              <a:t>Spending</a:t>
            </a:r>
            <a:endParaRPr lang="en-US" dirty="0"/>
          </a:p>
        </p:txBody>
      </p:sp>
    </p:spTree>
    <p:extLst>
      <p:ext uri="{BB962C8B-B14F-4D97-AF65-F5344CB8AC3E}">
        <p14:creationId xmlns:p14="http://schemas.microsoft.com/office/powerpoint/2010/main" val="6026059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r>
                  <a:rPr lang="en-US" dirty="0"/>
                  <a:t>To </a:t>
                </a:r>
                <a:r>
                  <a:rPr lang="en-US" dirty="0" smtClean="0"/>
                  <a:t>focus on the </a:t>
                </a:r>
                <a:r>
                  <a:rPr lang="en-US" dirty="0"/>
                  <a:t>intertemporal effect, </a:t>
                </a:r>
                <a:r>
                  <a:rPr lang="en-US" dirty="0" smtClean="0"/>
                  <a:t>we will abstract from the </a:t>
                </a:r>
                <a:r>
                  <a:rPr lang="en-US" dirty="0" err="1" smtClean="0"/>
                  <a:t>compostion</a:t>
                </a:r>
                <a:r>
                  <a:rPr lang="en-US" dirty="0" smtClean="0"/>
                  <a:t> effect, </a:t>
                </a:r>
                <a:r>
                  <a:rPr lang="en-US" dirty="0"/>
                  <a:t>i.e</a:t>
                </a:r>
                <a:r>
                  <a:rPr lang="en-US" dirty="0" smtClean="0"/>
                  <a:t>. we assume </a:t>
                </a:r>
                <a14:m>
                  <m:oMath xmlns:m="http://schemas.openxmlformats.org/officeDocument/2006/math">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r>
                      <a:rPr lang="en-US" i="1">
                        <a:latin typeface="Cambria Math" panose="02040503050406030204" pitchFamily="18" charset="0"/>
                      </a:rPr>
                      <m:t>=</m:t>
                    </m:r>
                    <m:r>
                      <a:rPr lang="pt-BR" i="1">
                        <a:latin typeface="Cambria Math" panose="02040503050406030204" pitchFamily="18" charset="0"/>
                      </a:rPr>
                      <m:t>𝛼</m:t>
                    </m:r>
                  </m:oMath>
                </a14:m>
                <a:r>
                  <a:rPr lang="en-US" dirty="0" smtClean="0"/>
                  <a:t> for the time being. </a:t>
                </a:r>
              </a:p>
              <a:p>
                <a:endParaRPr lang="en-US" dirty="0"/>
              </a:p>
              <a:p>
                <a:r>
                  <a:rPr lang="en-US" dirty="0" smtClean="0"/>
                  <a:t>Equilibrium price equation can </a:t>
                </a:r>
                <a:r>
                  <a:rPr lang="en-US" dirty="0"/>
                  <a:t>be written as:</a:t>
                </a:r>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𝑁</m:t>
                              </m:r>
                            </m:e>
                            <m:sub>
                              <m:r>
                                <a:rPr lang="en-US" i="1">
                                  <a:latin typeface="Cambria Math" panose="02040503050406030204" pitchFamily="18" charset="0"/>
                                </a:rPr>
                                <m:t>1</m:t>
                              </m:r>
                            </m:sub>
                          </m:sSub>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2</m:t>
                                  </m:r>
                                </m:sub>
                              </m:sSub>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𝑁</m:t>
                              </m:r>
                            </m:e>
                            <m:sub>
                              <m:r>
                                <a:rPr lang="en-US" i="1">
                                  <a:latin typeface="Cambria Math" panose="02040503050406030204" pitchFamily="18" charset="0"/>
                                </a:rPr>
                                <m:t>1</m:t>
                              </m:r>
                            </m:sub>
                          </m:sSub>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num>
                            <m:den>
                              <m:r>
                                <a:rPr lang="en-US" i="1">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oMath>
                  </m:oMathPara>
                </a14:m>
                <a:endParaRPr lang="en-US" dirty="0" smtClean="0"/>
              </a:p>
              <a:p>
                <a:pPr marL="45720" indent="0">
                  <a:buNone/>
                </a:pPr>
                <a:endParaRPr lang="en-US" dirty="0" smtClean="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𝑁</m:t>
                              </m:r>
                            </m:e>
                            <m:sub>
                              <m:r>
                                <a:rPr lang="fr-FR" i="1">
                                  <a:latin typeface="Cambria Math" panose="02040503050406030204" pitchFamily="18" charset="0"/>
                                </a:rPr>
                                <m:t>2</m:t>
                              </m:r>
                            </m:sub>
                          </m:sSub>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en-US" i="1">
                                      <a:latin typeface="Cambria Math" panose="02040503050406030204" pitchFamily="18" charset="0"/>
                                    </a:rPr>
                                  </m:ctrlPr>
                                </m:sSubPr>
                                <m:e>
                                  <m:r>
                                    <a:rPr lang="pt-BR" i="1">
                                      <a:latin typeface="Cambria Math" panose="02040503050406030204" pitchFamily="18" charset="0"/>
                                    </a:rPr>
                                    <m:t>𝑌</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𝑌</m:t>
                                  </m:r>
                                </m:e>
                                <m:sub>
                                  <m:r>
                                    <a:rPr lang="fr-FR" i="1">
                                      <a:latin typeface="Cambria Math" panose="02040503050406030204" pitchFamily="18" charset="0"/>
                                    </a:rPr>
                                    <m:t>2</m:t>
                                  </m:r>
                                </m:sub>
                              </m:sSub>
                            </m:num>
                            <m:den>
                              <m:r>
                                <a:rPr lang="fr-FR" i="1">
                                  <a:latin typeface="Cambria Math" panose="02040503050406030204" pitchFamily="18" charset="0"/>
                                </a:rPr>
                                <m:t>2+</m:t>
                              </m:r>
                              <m:sSup>
                                <m:sSupPr>
                                  <m:ctrlPr>
                                    <a:rPr lang="en-US" i="1">
                                      <a:latin typeface="Cambria Math" panose="02040503050406030204" pitchFamily="18" charset="0"/>
                                    </a:rPr>
                                  </m:ctrlPr>
                                </m:sSupPr>
                                <m:e>
                                  <m:r>
                                    <m:rPr>
                                      <m:sty m:val="p"/>
                                    </m:rPr>
                                    <a:rPr lang="pt-BR">
                                      <a:latin typeface="Cambria Math" panose="02040503050406030204" pitchFamily="18" charset="0"/>
                                    </a:rPr>
                                    <m:t>i</m:t>
                                  </m:r>
                                </m:e>
                                <m:sup>
                                  <m:r>
                                    <a:rPr lang="fr-FR" i="1">
                                      <a:latin typeface="Cambria Math" panose="02040503050406030204" pitchFamily="18" charset="0"/>
                                    </a:rPr>
                                    <m:t>∗</m:t>
                                  </m:r>
                                </m:sup>
                              </m:sSup>
                            </m:den>
                          </m:f>
                        </m:e>
                      </m:d>
                      <m:r>
                        <a:rPr lang="fr-FR"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sSub>
                            <m:sSubPr>
                              <m:ctrlPr>
                                <a:rPr lang="en-US" i="1">
                                  <a:latin typeface="Cambria Math" panose="02040503050406030204" pitchFamily="18" charset="0"/>
                                </a:rPr>
                              </m:ctrlPr>
                            </m:sSubPr>
                            <m:e>
                              <m:r>
                                <a:rPr lang="pt-BR" i="1">
                                  <a:latin typeface="Cambria Math" panose="02040503050406030204" pitchFamily="18" charset="0"/>
                                </a:rPr>
                                <m:t>𝑁</m:t>
                              </m:r>
                            </m:e>
                            <m:sub>
                              <m:r>
                                <a:rPr lang="fr-FR" i="1">
                                  <a:latin typeface="Cambria Math" panose="02040503050406030204" pitchFamily="18" charset="0"/>
                                </a:rPr>
                                <m:t>2</m:t>
                              </m:r>
                            </m:sub>
                          </m:sSub>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fr-FR" i="1">
                                      <a:latin typeface="Cambria Math" panose="02040503050406030204" pitchFamily="18" charset="0"/>
                                    </a:rPr>
                                    <m:t>(1+</m:t>
                                  </m:r>
                                  <m:sSup>
                                    <m:sSupPr>
                                      <m:ctrlPr>
                                        <a:rPr lang="en-US" i="1">
                                          <a:latin typeface="Cambria Math" panose="02040503050406030204" pitchFamily="18" charset="0"/>
                                        </a:rPr>
                                      </m:ctrlPr>
                                    </m:sSupPr>
                                    <m:e>
                                      <m:r>
                                        <m:rPr>
                                          <m:sty m:val="p"/>
                                        </m:rPr>
                                        <a:rPr lang="pt-BR">
                                          <a:latin typeface="Cambria Math" panose="02040503050406030204" pitchFamily="18" charset="0"/>
                                        </a:rPr>
                                        <m:t>i</m:t>
                                      </m:r>
                                    </m:e>
                                    <m:sup>
                                      <m:r>
                                        <a:rPr lang="fr-FR" i="1">
                                          <a:latin typeface="Cambria Math" panose="02040503050406030204" pitchFamily="18" charset="0"/>
                                        </a:rPr>
                                        <m:t>∗</m:t>
                                      </m:r>
                                    </m:sup>
                                  </m:sSup>
                                  <m:r>
                                    <a:rPr lang="fr-FR" i="1">
                                      <a:latin typeface="Cambria Math" panose="02040503050406030204" pitchFamily="18" charset="0"/>
                                    </a:rPr>
                                    <m:t>)(</m:t>
                                  </m:r>
                                  <m:r>
                                    <a:rPr lang="pt-BR" i="1">
                                      <a:latin typeface="Cambria Math" panose="02040503050406030204" pitchFamily="18" charset="0"/>
                                    </a:rPr>
                                    <m:t>𝐺</m:t>
                                  </m:r>
                                </m:e>
                                <m:sub>
                                  <m:r>
                                    <a:rPr lang="fr-FR" i="1">
                                      <a:latin typeface="Cambria Math" panose="02040503050406030204" pitchFamily="18" charset="0"/>
                                    </a:rPr>
                                    <m:t>1</m:t>
                                  </m:r>
                                </m:sub>
                              </m:sSub>
                              <m:r>
                                <a:rPr lang="fr-F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fr-FR" i="1">
                                      <a:latin typeface="Cambria Math" panose="02040503050406030204" pitchFamily="18" charset="0"/>
                                    </a:rPr>
                                    <m:t>2</m:t>
                                  </m:r>
                                </m:sub>
                              </m:sSub>
                              <m:r>
                                <a:rPr lang="fr-FR" i="1">
                                  <a:latin typeface="Cambria Math" panose="02040503050406030204" pitchFamily="18" charset="0"/>
                                </a:rPr>
                                <m:t>)</m:t>
                              </m:r>
                            </m:num>
                            <m:den>
                              <m:r>
                                <a:rPr lang="fr-FR" i="1">
                                  <a:latin typeface="Cambria Math" panose="02040503050406030204" pitchFamily="18" charset="0"/>
                                </a:rPr>
                                <m:t>2+</m:t>
                              </m:r>
                              <m:sSup>
                                <m:sSupPr>
                                  <m:ctrlPr>
                                    <a:rPr lang="en-US" i="1">
                                      <a:latin typeface="Cambria Math" panose="02040503050406030204" pitchFamily="18" charset="0"/>
                                    </a:rPr>
                                  </m:ctrlPr>
                                </m:sSupPr>
                                <m:e>
                                  <m:r>
                                    <m:rPr>
                                      <m:sty m:val="p"/>
                                    </m:rPr>
                                    <a:rPr lang="pt-BR">
                                      <a:latin typeface="Cambria Math" panose="02040503050406030204" pitchFamily="18" charset="0"/>
                                    </a:rPr>
                                    <m:t>i</m:t>
                                  </m:r>
                                </m:e>
                                <m:sup>
                                  <m:r>
                                    <a:rPr lang="fr-FR" i="1">
                                      <a:latin typeface="Cambria Math" panose="02040503050406030204" pitchFamily="18" charset="0"/>
                                    </a:rPr>
                                    <m:t>∗</m:t>
                                  </m:r>
                                </m:sup>
                              </m:sSup>
                            </m:den>
                          </m:f>
                        </m:e>
                      </m:d>
                    </m:oMath>
                  </m:oMathPara>
                </a14:m>
                <a:endParaRPr lang="en-US" dirty="0"/>
              </a:p>
              <a:p>
                <a:endParaRPr lang="en-US" dirty="0"/>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23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64</a:t>
            </a:fld>
            <a:endParaRPr lang="pt-BR"/>
          </a:p>
        </p:txBody>
      </p:sp>
      <p:sp>
        <p:nvSpPr>
          <p:cNvPr id="4" name="Titre 3"/>
          <p:cNvSpPr>
            <a:spLocks noGrp="1"/>
          </p:cNvSpPr>
          <p:nvPr>
            <p:ph type="title"/>
          </p:nvPr>
        </p:nvSpPr>
        <p:spPr/>
        <p:txBody>
          <a:bodyPr/>
          <a:lstStyle/>
          <a:p>
            <a:r>
              <a:rPr lang="fr-FR" dirty="0" err="1" smtClean="0"/>
              <a:t>Government</a:t>
            </a:r>
            <a:r>
              <a:rPr lang="fr-FR" dirty="0" smtClean="0"/>
              <a:t> </a:t>
            </a:r>
            <a:r>
              <a:rPr lang="fr-FR" dirty="0" err="1" smtClean="0"/>
              <a:t>Spending</a:t>
            </a:r>
            <a:r>
              <a:rPr lang="fr-FR" dirty="0" smtClean="0"/>
              <a:t>:</a:t>
            </a:r>
            <a:br>
              <a:rPr lang="fr-FR" dirty="0" smtClean="0"/>
            </a:br>
            <a:r>
              <a:rPr lang="fr-FR" dirty="0" smtClean="0"/>
              <a:t>Intertemporal </a:t>
            </a:r>
            <a:r>
              <a:rPr lang="fr-FR" dirty="0" err="1" smtClean="0"/>
              <a:t>effect</a:t>
            </a:r>
            <a:endParaRPr lang="en-US" dirty="0"/>
          </a:p>
        </p:txBody>
      </p:sp>
    </p:spTree>
    <p:extLst>
      <p:ext uri="{BB962C8B-B14F-4D97-AF65-F5344CB8AC3E}">
        <p14:creationId xmlns:p14="http://schemas.microsoft.com/office/powerpoint/2010/main" val="7501466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The first term of these two expressions corresponds to the non-tradable market equilibrium equation when there is no government. </a:t>
                </a:r>
              </a:p>
              <a:p>
                <a:endParaRPr lang="en-US" dirty="0" smtClean="0"/>
              </a:p>
              <a:p>
                <a:r>
                  <a:rPr lang="en-US" dirty="0" smtClean="0"/>
                  <a:t>Consequently</a:t>
                </a:r>
                <a:r>
                  <a:rPr lang="en-US" dirty="0"/>
                  <a:t>, the sign of the second term indicates whether the equilibrium price of non-negotiables will be greater or lesser than when in an economy with no government. </a:t>
                </a:r>
                <a:endParaRPr lang="en-US" dirty="0" smtClean="0"/>
              </a:p>
              <a:p>
                <a:endParaRPr lang="en-US" b="1" dirty="0" smtClean="0"/>
              </a:p>
              <a:p>
                <a:r>
                  <a:rPr lang="en-US" b="1" dirty="0" smtClean="0"/>
                  <a:t>They show that relatively higher public spending in the first period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r>
                      <a:rPr lang="fr-FR" b="0" i="1" smtClean="0">
                        <a:latin typeface="Cambria Math" panose="02040503050406030204" pitchFamily="18" charset="0"/>
                      </a:rPr>
                      <m:t>&gt;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oMath>
                </a14:m>
                <a:r>
                  <a:rPr lang="en-US" b="1" dirty="0" smtClean="0"/>
                  <a:t>) leads to an appreciation of the real exchange in the first period </a:t>
                </a:r>
                <a:r>
                  <a:rPr lang="en-US" dirty="0" smtClean="0"/>
                  <a:t>(higher </a:t>
                </a:r>
                <a14:m>
                  <m:oMath xmlns:m="http://schemas.openxmlformats.org/officeDocument/2006/math">
                    <m:sSub>
                      <m:sSubPr>
                        <m:ctrlPr>
                          <a:rPr lang="en-US" i="1">
                            <a:latin typeface="Cambria Math" panose="02040503050406030204" pitchFamily="18" charset="0"/>
                          </a:rPr>
                        </m:ctrlPr>
                      </m:sSubPr>
                      <m:e>
                        <m:r>
                          <a:rPr lang="pt-BR" b="0" i="1">
                            <a:latin typeface="Cambria Math" panose="02040503050406030204" pitchFamily="18" charset="0"/>
                          </a:rPr>
                          <m:t>𝑝</m:t>
                        </m:r>
                      </m:e>
                      <m:sub>
                        <m:r>
                          <a:rPr lang="pt-BR" b="0" i="1">
                            <a:latin typeface="Cambria Math" panose="02040503050406030204" pitchFamily="18" charset="0"/>
                          </a:rPr>
                          <m:t>𝑁</m:t>
                        </m:r>
                        <m:r>
                          <a:rPr lang="en-US" b="0" i="1">
                            <a:latin typeface="Cambria Math" panose="02040503050406030204" pitchFamily="18" charset="0"/>
                          </a:rPr>
                          <m:t>1</m:t>
                        </m:r>
                      </m:sub>
                    </m:sSub>
                  </m:oMath>
                </a14:m>
                <a:r>
                  <a:rPr lang="en-US" dirty="0" smtClean="0"/>
                  <a:t>)</a:t>
                </a:r>
                <a:r>
                  <a:rPr lang="en-US" b="1" dirty="0" smtClean="0"/>
                  <a:t> and a depreciation in the second</a:t>
                </a:r>
                <a:r>
                  <a:rPr lang="en-US" dirty="0"/>
                  <a:t> </a:t>
                </a:r>
                <a:r>
                  <a:rPr lang="en-US" dirty="0" smtClean="0"/>
                  <a:t>(lower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r>
                          <a:rPr lang="en-US" i="1">
                            <a:latin typeface="Cambria Math" panose="02040503050406030204" pitchFamily="18" charset="0"/>
                          </a:rPr>
                          <m:t>1</m:t>
                        </m:r>
                      </m:sub>
                    </m:sSub>
                  </m:oMath>
                </a14:m>
                <a:r>
                  <a:rPr lang="en-US" dirty="0" smtClean="0"/>
                  <a:t>)</a:t>
                </a:r>
                <a:r>
                  <a:rPr lang="en-US" b="1" dirty="0" smtClean="0"/>
                  <a:t>.</a:t>
                </a:r>
                <a:endParaRPr lang="en-US" dirty="0" smtClean="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797"/>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65</a:t>
            </a:fld>
            <a:endParaRPr lang="pt-BR"/>
          </a:p>
        </p:txBody>
      </p:sp>
      <p:sp>
        <p:nvSpPr>
          <p:cNvPr id="4" name="Titre 3"/>
          <p:cNvSpPr>
            <a:spLocks noGrp="1"/>
          </p:cNvSpPr>
          <p:nvPr>
            <p:ph type="title"/>
          </p:nvPr>
        </p:nvSpPr>
        <p:spPr/>
        <p:txBody>
          <a:bodyPr/>
          <a:lstStyle/>
          <a:p>
            <a:r>
              <a:rPr lang="fr-FR" dirty="0" err="1"/>
              <a:t>Government</a:t>
            </a:r>
            <a:r>
              <a:rPr lang="fr-FR" dirty="0"/>
              <a:t> </a:t>
            </a:r>
            <a:r>
              <a:rPr lang="fr-FR" dirty="0" err="1"/>
              <a:t>Spending</a:t>
            </a:r>
            <a:r>
              <a:rPr lang="fr-FR" dirty="0"/>
              <a:t>:</a:t>
            </a:r>
            <a:br>
              <a:rPr lang="fr-FR" dirty="0"/>
            </a:br>
            <a:r>
              <a:rPr lang="fr-FR" dirty="0"/>
              <a:t>Intertemporal </a:t>
            </a:r>
            <a:r>
              <a:rPr lang="fr-FR" dirty="0" err="1"/>
              <a:t>effect</a:t>
            </a:r>
            <a:endParaRPr lang="en-US" dirty="0"/>
          </a:p>
        </p:txBody>
      </p:sp>
    </p:spTree>
    <p:extLst>
      <p:ext uri="{BB962C8B-B14F-4D97-AF65-F5344CB8AC3E}">
        <p14:creationId xmlns:p14="http://schemas.microsoft.com/office/powerpoint/2010/main" val="2490364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a:bodyPr>
              <a:lstStyle/>
              <a:p>
                <a:r>
                  <a:rPr lang="en-US" dirty="0" smtClean="0"/>
                  <a:t>To single out the composition effect, </a:t>
                </a:r>
                <a:r>
                  <a:rPr lang="en-US" dirty="0"/>
                  <a:t>we will maintain government spending constant between the </a:t>
                </a:r>
                <a:r>
                  <a:rPr lang="en-US" dirty="0" smtClean="0"/>
                  <a:t>periods: </a:t>
                </a:r>
                <a14:m>
                  <m:oMath xmlns:m="http://schemas.openxmlformats.org/officeDocument/2006/math">
                    <m:r>
                      <a:rPr lang="pt-BR" i="1">
                        <a:latin typeface="Cambria Math" panose="02040503050406030204" pitchFamily="18" charset="0"/>
                      </a:rPr>
                      <m:t>𝐺</m:t>
                    </m:r>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𝐺</m:t>
                        </m:r>
                      </m:e>
                      <m:sub>
                        <m:r>
                          <a:rPr lang="en-US" i="1">
                            <a:latin typeface="Cambria Math" panose="02040503050406030204" pitchFamily="18" charset="0"/>
                          </a:rPr>
                          <m:t>2</m:t>
                        </m:r>
                      </m:sub>
                    </m:sSub>
                  </m:oMath>
                </a14:m>
                <a:r>
                  <a:rPr lang="en-US" dirty="0" smtClean="0"/>
                  <a:t>.</a:t>
                </a:r>
              </a:p>
              <a:p>
                <a:endParaRPr lang="fr-FR" dirty="0"/>
              </a:p>
              <a:p>
                <a:r>
                  <a:rPr lang="fr-FR" dirty="0" smtClean="0"/>
                  <a:t>The </a:t>
                </a:r>
                <a:r>
                  <a:rPr lang="fr-FR" dirty="0" err="1" smtClean="0"/>
                  <a:t>price</a:t>
                </a:r>
                <a:r>
                  <a:rPr lang="fr-FR" dirty="0" smtClean="0"/>
                  <a:t> </a:t>
                </a:r>
                <a:r>
                  <a:rPr lang="fr-FR" dirty="0" err="1" smtClean="0"/>
                  <a:t>equation</a:t>
                </a:r>
                <a:r>
                  <a:rPr lang="fr-FR" dirty="0" smtClean="0"/>
                  <a:t> </a:t>
                </a:r>
                <a:r>
                  <a:rPr lang="fr-FR" dirty="0" err="1" smtClean="0"/>
                  <a:t>becomes</a:t>
                </a:r>
                <a:r>
                  <a:rPr lang="fr-FR" dirty="0" smtClean="0"/>
                  <a:t>:</a:t>
                </a:r>
              </a:p>
              <a:p>
                <a:pPr marL="45720" indent="0">
                  <a:buNone/>
                </a:pPr>
                <a:r>
                  <a:rPr lang="en-US" dirty="0" smtClean="0"/>
                  <a:t> </a:t>
                </a:r>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𝛼</m:t>
                          </m:r>
                        </m:num>
                        <m:den>
                          <m:r>
                            <a:rPr lang="pt-BR" i="1">
                              <a:latin typeface="Cambria Math" panose="02040503050406030204" pitchFamily="18" charset="0"/>
                            </a:rPr>
                            <m:t>𝑁</m:t>
                          </m:r>
                          <m:r>
                            <a:rPr lang="en-US" i="1">
                              <a:latin typeface="Cambria Math" panose="02040503050406030204" pitchFamily="18" charset="0"/>
                            </a:rPr>
                            <m:t>1</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1+</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e>
                              </m:d>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a:rPr lang="en-US">
                                      <a:latin typeface="Cambria Math" panose="02040503050406030204" pitchFamily="18" charset="0"/>
                                    </a:rPr>
                                    <m:t>1</m:t>
                                  </m:r>
                                </m:sub>
                              </m:sSub>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a:rPr lang="en-US">
                                      <a:latin typeface="Cambria Math" panose="02040503050406030204" pitchFamily="18" charset="0"/>
                                    </a:rPr>
                                    <m:t>2</m:t>
                                  </m:r>
                                </m:sub>
                              </m:sSub>
                            </m:num>
                            <m:den>
                              <m:r>
                                <a:rPr lang="en-US">
                                  <a:latin typeface="Cambria Math" panose="02040503050406030204" pitchFamily="18" charset="0"/>
                                </a:rPr>
                                <m:t>2+</m:t>
                              </m:r>
                              <m:sSup>
                                <m:sSupPr>
                                  <m:ctrlPr>
                                    <a:rPr lang="en-US" i="1">
                                      <a:latin typeface="Cambria Math" panose="02040503050406030204" pitchFamily="18" charset="0"/>
                                    </a:rPr>
                                  </m:ctrlPr>
                                </m:sSupPr>
                                <m:e>
                                  <m:r>
                                    <m:rPr>
                                      <m:sty m:val="p"/>
                                    </m:rPr>
                                    <a:rPr lang="en-US">
                                      <a:latin typeface="Cambria Math" panose="02040503050406030204" pitchFamily="18" charset="0"/>
                                    </a:rPr>
                                    <m:t>i</m:t>
                                  </m:r>
                                </m:e>
                                <m:sup>
                                  <m:r>
                                    <a:rPr lang="en-US" i="1">
                                      <a:latin typeface="Cambria Math" panose="02040503050406030204" pitchFamily="18" charset="0"/>
                                    </a:rPr>
                                    <m:t>∗</m:t>
                                  </m:r>
                                </m:sup>
                              </m:sSup>
                            </m:den>
                          </m:f>
                        </m:e>
                      </m:d>
                      <m:r>
                        <a:rPr lang="en-US" i="1">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r>
                                <a:rPr lang="en-US" i="1">
                                  <a:latin typeface="Cambria Math" panose="02040503050406030204" pitchFamily="18" charset="0"/>
                                </a:rPr>
                                <m:t>−</m:t>
                              </m:r>
                              <m:r>
                                <a:rPr lang="pt-BR" i="1">
                                  <a:latin typeface="Cambria Math" panose="02040503050406030204" pitchFamily="18" charset="0"/>
                                </a:rPr>
                                <m:t>𝛼</m:t>
                              </m:r>
                            </m:e>
                          </m:d>
                          <m:r>
                            <a:rPr lang="pt-BR" i="1">
                              <a:latin typeface="Cambria Math" panose="02040503050406030204" pitchFamily="18" charset="0"/>
                            </a:rPr>
                            <m:t>𝐺</m:t>
                          </m:r>
                        </m:num>
                        <m:den>
                          <m:sSub>
                            <m:sSubPr>
                              <m:ctrlPr>
                                <a:rPr lang="en-US"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den>
                      </m:f>
                    </m:oMath>
                  </m:oMathPara>
                </a14:m>
                <a:endParaRPr lang="en-US" dirty="0"/>
              </a:p>
              <a:p>
                <a:endParaRPr lang="en-US" dirty="0"/>
              </a:p>
              <a:p>
                <a:r>
                  <a:rPr lang="en-US" dirty="0"/>
                  <a:t>As in the intertemporal effect, the first term of the </a:t>
                </a:r>
                <a:r>
                  <a:rPr lang="en-US" dirty="0" smtClean="0"/>
                  <a:t>equation </a:t>
                </a:r>
                <a:r>
                  <a:rPr lang="en-US" dirty="0"/>
                  <a:t>is identical to the price equation without </a:t>
                </a:r>
                <a:r>
                  <a:rPr lang="en-US" dirty="0" smtClean="0"/>
                  <a:t>government. </a:t>
                </a:r>
              </a:p>
              <a:p>
                <a:endParaRPr lang="en-US" dirty="0"/>
              </a:p>
              <a:p>
                <a:r>
                  <a:rPr lang="en-US" dirty="0" smtClean="0"/>
                  <a:t>The </a:t>
                </a:r>
                <a:r>
                  <a:rPr lang="en-US" dirty="0"/>
                  <a:t>impact of government depends on the sign in the second term of the equation.</a:t>
                </a:r>
              </a:p>
              <a:p>
                <a:endParaRPr lang="en-US" dirty="0" smtClean="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830" r="-435" b="-55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66</a:t>
            </a:fld>
            <a:endParaRPr lang="pt-BR"/>
          </a:p>
        </p:txBody>
      </p:sp>
      <p:sp>
        <p:nvSpPr>
          <p:cNvPr id="4" name="Titre 3"/>
          <p:cNvSpPr>
            <a:spLocks noGrp="1"/>
          </p:cNvSpPr>
          <p:nvPr>
            <p:ph type="title"/>
          </p:nvPr>
        </p:nvSpPr>
        <p:spPr/>
        <p:txBody>
          <a:bodyPr/>
          <a:lstStyle/>
          <a:p>
            <a:r>
              <a:rPr lang="fr-FR" dirty="0" err="1"/>
              <a:t>Government</a:t>
            </a:r>
            <a:r>
              <a:rPr lang="fr-FR" dirty="0"/>
              <a:t> </a:t>
            </a:r>
            <a:r>
              <a:rPr lang="fr-FR" dirty="0" err="1"/>
              <a:t>Spending</a:t>
            </a:r>
            <a:r>
              <a:rPr lang="fr-FR" dirty="0"/>
              <a:t>:</a:t>
            </a:r>
            <a:br>
              <a:rPr lang="fr-FR" dirty="0"/>
            </a:br>
            <a:r>
              <a:rPr lang="fr-FR" dirty="0" smtClean="0"/>
              <a:t>Composition </a:t>
            </a:r>
            <a:r>
              <a:rPr lang="fr-FR" dirty="0" err="1" smtClean="0"/>
              <a:t>effect</a:t>
            </a:r>
            <a:endParaRPr lang="en-US" dirty="0"/>
          </a:p>
        </p:txBody>
      </p:sp>
    </p:spTree>
    <p:extLst>
      <p:ext uri="{BB962C8B-B14F-4D97-AF65-F5344CB8AC3E}">
        <p14:creationId xmlns:p14="http://schemas.microsoft.com/office/powerpoint/2010/main" val="40779769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In general, </a:t>
                </a:r>
                <a14:m>
                  <m:oMath xmlns:m="http://schemas.openxmlformats.org/officeDocument/2006/math">
                    <m:sSup>
                      <m:sSupPr>
                        <m:ctrlPr>
                          <a:rPr lang="en-US" i="1">
                            <a:latin typeface="Cambria Math" panose="02040503050406030204" pitchFamily="18" charset="0"/>
                          </a:rPr>
                        </m:ctrlPr>
                      </m:sSupPr>
                      <m:e>
                        <m:r>
                          <a:rPr lang="pt-BR" i="1">
                            <a:latin typeface="Cambria Math" panose="02040503050406030204" pitchFamily="18" charset="0"/>
                          </a:rPr>
                          <m:t>𝛼</m:t>
                        </m:r>
                      </m:e>
                      <m:sup>
                        <m:r>
                          <a:rPr lang="pt-BR" i="1">
                            <a:latin typeface="Cambria Math" panose="02040503050406030204" pitchFamily="18" charset="0"/>
                          </a:rPr>
                          <m:t>𝑔</m:t>
                        </m:r>
                      </m:sup>
                    </m:sSup>
                    <m:r>
                      <a:rPr lang="en-US" i="1">
                        <a:latin typeface="Cambria Math" panose="02040503050406030204" pitchFamily="18" charset="0"/>
                      </a:rPr>
                      <m:t>&gt;</m:t>
                    </m:r>
                    <m:r>
                      <a:rPr lang="pt-BR" i="1">
                        <a:latin typeface="Cambria Math" panose="02040503050406030204" pitchFamily="18" charset="0"/>
                      </a:rPr>
                      <m:t>𝛼</m:t>
                    </m:r>
                    <m:r>
                      <a:rPr lang="fr-FR" b="1" i="0" smtClean="0">
                        <a:latin typeface="Cambria Math" panose="02040503050406030204" pitchFamily="18" charset="0"/>
                      </a:rPr>
                      <m:t>:</m:t>
                    </m:r>
                  </m:oMath>
                </a14:m>
                <a:r>
                  <a:rPr lang="en-US" b="1" dirty="0" smtClean="0"/>
                  <a:t> </a:t>
                </a:r>
                <a:r>
                  <a:rPr lang="en-US" dirty="0" smtClean="0"/>
                  <a:t>an </a:t>
                </a:r>
                <a:r>
                  <a:rPr lang="en-US" dirty="0"/>
                  <a:t>important part of government spending is with education and health, which are usually non-tradable. </a:t>
                </a:r>
                <a:endParaRPr lang="fr-FR" dirty="0" smtClean="0"/>
              </a:p>
              <a:p>
                <a:pPr marL="365760" lvl="1" indent="0">
                  <a:buNone/>
                </a:pPr>
                <a:r>
                  <a:rPr lang="fr-FR" b="1" dirty="0" smtClean="0"/>
                  <a:t>=&gt; </a:t>
                </a:r>
                <a:r>
                  <a:rPr lang="en-US" b="1" dirty="0" smtClean="0"/>
                  <a:t>government </a:t>
                </a:r>
                <a:r>
                  <a:rPr lang="en-US" b="1" dirty="0"/>
                  <a:t>spending causes an appreciation of the real exchange rate</a:t>
                </a:r>
                <a:r>
                  <a:rPr lang="en-US" dirty="0"/>
                  <a:t>.</a:t>
                </a:r>
              </a:p>
              <a:p>
                <a:endParaRPr lang="en-US" dirty="0" smtClean="0"/>
              </a:p>
              <a:p>
                <a:r>
                  <a:rPr lang="en-US" dirty="0" smtClean="0"/>
                  <a:t>Intuition: </a:t>
                </a:r>
              </a:p>
              <a:p>
                <a:pPr lvl="1"/>
                <a:r>
                  <a:rPr lang="en-US" dirty="0"/>
                  <a:t>T</a:t>
                </a:r>
                <a:r>
                  <a:rPr lang="en-US" dirty="0" smtClean="0"/>
                  <a:t>o </a:t>
                </a:r>
                <a:r>
                  <a:rPr lang="en-US" dirty="0"/>
                  <a:t>spend, the government must tax the private sector, reducing disposable income for private </a:t>
                </a:r>
                <a:r>
                  <a:rPr lang="en-US" dirty="0" smtClean="0"/>
                  <a:t>consumption</a:t>
                </a:r>
              </a:p>
              <a:p>
                <a:pPr lvl="1"/>
                <a:r>
                  <a:rPr lang="en-US" dirty="0" smtClean="0"/>
                  <a:t>When </a:t>
                </a:r>
                <a:r>
                  <a:rPr lang="en-US" dirty="0"/>
                  <a:t>the government spends relatively more on </a:t>
                </a:r>
                <a:r>
                  <a:rPr lang="en-US" dirty="0" err="1" smtClean="0"/>
                  <a:t>nontradables</a:t>
                </a:r>
                <a:r>
                  <a:rPr lang="en-US" dirty="0" smtClean="0"/>
                  <a:t>, </a:t>
                </a:r>
                <a:r>
                  <a:rPr lang="en-US" dirty="0"/>
                  <a:t>the reduction in </a:t>
                </a:r>
                <a:r>
                  <a:rPr lang="en-US" dirty="0" err="1" smtClean="0"/>
                  <a:t>nontradables</a:t>
                </a:r>
                <a:r>
                  <a:rPr lang="en-US" dirty="0" smtClean="0"/>
                  <a:t> </a:t>
                </a:r>
                <a:r>
                  <a:rPr lang="en-US" dirty="0"/>
                  <a:t>consumption </a:t>
                </a:r>
                <a:r>
                  <a:rPr lang="en-US" dirty="0" smtClean="0"/>
                  <a:t>by </a:t>
                </a:r>
                <a:r>
                  <a:rPr lang="en-US" dirty="0"/>
                  <a:t>the private sector is </a:t>
                </a:r>
                <a:r>
                  <a:rPr lang="en-US" dirty="0" smtClean="0"/>
                  <a:t>s</a:t>
                </a:r>
                <a:r>
                  <a:rPr lang="fr-FR" dirty="0" smtClean="0"/>
                  <a:t>maller </a:t>
                </a:r>
                <a:r>
                  <a:rPr lang="en-US" dirty="0" smtClean="0"/>
                  <a:t>than </a:t>
                </a:r>
                <a:r>
                  <a:rPr lang="en-US" dirty="0"/>
                  <a:t>the </a:t>
                </a:r>
                <a:r>
                  <a:rPr lang="en-US" dirty="0" smtClean="0"/>
                  <a:t>increased consumption by the government</a:t>
                </a:r>
                <a:r>
                  <a:rPr lang="en-US" dirty="0"/>
                  <a:t>. </a:t>
                </a:r>
                <a:endParaRPr lang="en-US" dirty="0" smtClean="0"/>
              </a:p>
              <a:p>
                <a:pPr lvl="1"/>
                <a:r>
                  <a:rPr lang="en-US" dirty="0" smtClean="0"/>
                  <a:t>Thus</a:t>
                </a:r>
                <a:r>
                  <a:rPr lang="en-US" dirty="0"/>
                  <a:t>, government spending causes an increase in the aggregate demand for non-tradable goods, leading to an increase in their price.</a:t>
                </a:r>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87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67</a:t>
            </a:fld>
            <a:endParaRPr lang="pt-BR"/>
          </a:p>
        </p:txBody>
      </p:sp>
      <p:sp>
        <p:nvSpPr>
          <p:cNvPr id="4" name="Titre 3"/>
          <p:cNvSpPr>
            <a:spLocks noGrp="1"/>
          </p:cNvSpPr>
          <p:nvPr>
            <p:ph type="title"/>
          </p:nvPr>
        </p:nvSpPr>
        <p:spPr/>
        <p:txBody>
          <a:bodyPr/>
          <a:lstStyle/>
          <a:p>
            <a:r>
              <a:rPr lang="fr-FR" dirty="0" err="1"/>
              <a:t>Government</a:t>
            </a:r>
            <a:r>
              <a:rPr lang="fr-FR" dirty="0"/>
              <a:t> </a:t>
            </a:r>
            <a:r>
              <a:rPr lang="fr-FR" dirty="0" err="1"/>
              <a:t>Spending</a:t>
            </a:r>
            <a:r>
              <a:rPr lang="fr-FR" dirty="0"/>
              <a:t>:</a:t>
            </a:r>
            <a:br>
              <a:rPr lang="fr-FR" dirty="0"/>
            </a:br>
            <a:r>
              <a:rPr lang="fr-FR" dirty="0"/>
              <a:t>Composition </a:t>
            </a:r>
            <a:r>
              <a:rPr lang="fr-FR" dirty="0" err="1"/>
              <a:t>effect</a:t>
            </a:r>
            <a:endParaRPr lang="en-US" dirty="0"/>
          </a:p>
        </p:txBody>
      </p:sp>
    </p:spTree>
    <p:extLst>
      <p:ext uri="{BB962C8B-B14F-4D97-AF65-F5344CB8AC3E}">
        <p14:creationId xmlns:p14="http://schemas.microsoft.com/office/powerpoint/2010/main" val="13098258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endParaRPr lang="en-US" dirty="0"/>
          </a:p>
          <a:p>
            <a:endParaRPr lang="en-US" dirty="0"/>
          </a:p>
          <a:p>
            <a:r>
              <a:rPr lang="en-US" dirty="0" smtClean="0"/>
              <a:t>In sum: </a:t>
            </a:r>
          </a:p>
          <a:p>
            <a:pPr lvl="1"/>
            <a:endParaRPr lang="en-US" dirty="0" smtClean="0"/>
          </a:p>
          <a:p>
            <a:pPr lvl="1"/>
            <a:r>
              <a:rPr lang="en-US" dirty="0" smtClean="0"/>
              <a:t>higher government </a:t>
            </a:r>
            <a:r>
              <a:rPr lang="en-US" dirty="0"/>
              <a:t>spending </a:t>
            </a:r>
            <a:r>
              <a:rPr lang="en-US" dirty="0" smtClean="0"/>
              <a:t>appreciates </a:t>
            </a:r>
            <a:r>
              <a:rPr lang="en-US" dirty="0"/>
              <a:t>the </a:t>
            </a:r>
            <a:r>
              <a:rPr lang="en-US" dirty="0" smtClean="0"/>
              <a:t>RER, </a:t>
            </a:r>
            <a:r>
              <a:rPr lang="en-US" dirty="0"/>
              <a:t>both by its intertemporal effect and by the composition effect, when a greater </a:t>
            </a:r>
            <a:r>
              <a:rPr lang="en-US" dirty="0" smtClean="0"/>
              <a:t>share of </a:t>
            </a:r>
            <a:r>
              <a:rPr lang="en-US" dirty="0"/>
              <a:t>public spending is on </a:t>
            </a:r>
            <a:r>
              <a:rPr lang="en-US" dirty="0" err="1" smtClean="0"/>
              <a:t>nontradable</a:t>
            </a:r>
            <a:r>
              <a:rPr lang="en-US" dirty="0" smtClean="0"/>
              <a:t> </a:t>
            </a:r>
            <a:r>
              <a:rPr lang="en-US" dirty="0"/>
              <a:t>goods.</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68</a:t>
            </a:fld>
            <a:endParaRPr lang="pt-BR"/>
          </a:p>
        </p:txBody>
      </p:sp>
      <p:sp>
        <p:nvSpPr>
          <p:cNvPr id="4" name="Titre 3"/>
          <p:cNvSpPr>
            <a:spLocks noGrp="1"/>
          </p:cNvSpPr>
          <p:nvPr>
            <p:ph type="title"/>
          </p:nvPr>
        </p:nvSpPr>
        <p:spPr/>
        <p:txBody>
          <a:bodyPr/>
          <a:lstStyle/>
          <a:p>
            <a:r>
              <a:rPr lang="fr-FR" dirty="0" err="1"/>
              <a:t>Government</a:t>
            </a:r>
            <a:r>
              <a:rPr lang="fr-FR" dirty="0"/>
              <a:t> </a:t>
            </a:r>
            <a:r>
              <a:rPr lang="fr-FR" dirty="0" err="1" smtClean="0"/>
              <a:t>Spending</a:t>
            </a:r>
            <a:endParaRPr lang="en-US" dirty="0"/>
          </a:p>
        </p:txBody>
      </p:sp>
    </p:spTree>
    <p:extLst>
      <p:ext uri="{BB962C8B-B14F-4D97-AF65-F5344CB8AC3E}">
        <p14:creationId xmlns:p14="http://schemas.microsoft.com/office/powerpoint/2010/main" val="18824993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A common explanation for changes in equilibrium </a:t>
                </a:r>
                <a:r>
                  <a:rPr lang="en-US" dirty="0" smtClean="0"/>
                  <a:t>RER: differences </a:t>
                </a:r>
                <a:r>
                  <a:rPr lang="en-US" dirty="0"/>
                  <a:t>in productivity between countries. </a:t>
                </a:r>
                <a:endParaRPr lang="en-US" dirty="0" smtClean="0"/>
              </a:p>
              <a:p>
                <a:pPr lvl="1"/>
                <a:r>
                  <a:rPr lang="en-US" b="1" dirty="0" err="1" smtClean="0"/>
                  <a:t>Balassa</a:t>
                </a:r>
                <a:r>
                  <a:rPr lang="en-US" b="1" dirty="0" smtClean="0"/>
                  <a:t>-Samuelson effect: the </a:t>
                </a:r>
                <a:r>
                  <a:rPr lang="en-US" b="1" dirty="0"/>
                  <a:t>RER </a:t>
                </a:r>
                <a:r>
                  <a:rPr lang="en-US" b="1" dirty="0" smtClean="0"/>
                  <a:t>appreciates </a:t>
                </a:r>
                <a:r>
                  <a:rPr lang="en-US" b="1" dirty="0"/>
                  <a:t>when there is an increase in the tradable sector productivity in relation to the </a:t>
                </a:r>
                <a:r>
                  <a:rPr lang="en-US" b="1" dirty="0" err="1" smtClean="0"/>
                  <a:t>nontradable</a:t>
                </a:r>
                <a:r>
                  <a:rPr lang="en-US" b="1" dirty="0" smtClean="0"/>
                  <a:t> </a:t>
                </a:r>
                <a:r>
                  <a:rPr lang="en-US" b="1" dirty="0"/>
                  <a:t>sector of a country in relation to the rest of the world</a:t>
                </a:r>
                <a:r>
                  <a:rPr lang="en-US" dirty="0"/>
                  <a:t>.</a:t>
                </a:r>
              </a:p>
              <a:p>
                <a:endParaRPr lang="en-US" dirty="0" smtClean="0"/>
              </a:p>
              <a:p>
                <a:r>
                  <a:rPr lang="en-US" dirty="0" smtClean="0"/>
                  <a:t>The equilibrium </a:t>
                </a:r>
                <a:r>
                  <a:rPr lang="en-US" dirty="0"/>
                  <a:t>RER varies due to a change in the relationship between the current account and the RER. </a:t>
                </a:r>
                <a:endParaRPr lang="en-US" dirty="0" smtClean="0"/>
              </a:p>
              <a:p>
                <a:pPr lvl="1"/>
                <a:r>
                  <a:rPr lang="en-US" dirty="0" smtClean="0"/>
                  <a:t>On </a:t>
                </a:r>
                <a:r>
                  <a:rPr lang="en-US" dirty="0"/>
                  <a:t>one hand, </a:t>
                </a:r>
                <a:r>
                  <a:rPr lang="en-US" dirty="0" smtClean="0"/>
                  <a:t>supply functions change, modifying the </a:t>
                </a:r>
                <a:r>
                  <a:rPr lang="en-US" dirty="0"/>
                  <a:t>trade balance function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𝑇𝐵</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𝑁𝑡</m:t>
                        </m:r>
                      </m:sub>
                    </m:sSub>
                    <m:r>
                      <a:rPr lang="en-US" i="1">
                        <a:latin typeface="Cambria Math" panose="02040503050406030204" pitchFamily="18" charset="0"/>
                      </a:rPr>
                      <m:t>)</m:t>
                    </m:r>
                  </m:oMath>
                </a14:m>
                <a:r>
                  <a:rPr lang="en-US" dirty="0"/>
                  <a:t>, and, consequently, the </a:t>
                </a:r>
                <a:r>
                  <a:rPr lang="en-US" dirty="0" smtClean="0"/>
                  <a:t>CA function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𝐶𝐴</m:t>
                        </m:r>
                      </m:e>
                      <m:sub>
                        <m:r>
                          <a:rPr lang="pt-BR"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𝑃</m:t>
                        </m:r>
                      </m:e>
                      <m:sub>
                        <m:r>
                          <a:rPr lang="pt-BR" i="1">
                            <a:latin typeface="Cambria Math" panose="02040503050406030204" pitchFamily="18" charset="0"/>
                          </a:rPr>
                          <m:t>𝑁𝑡</m:t>
                        </m:r>
                      </m:sub>
                    </m:sSub>
                    <m:r>
                      <a:rPr lang="en-US" i="1">
                        <a:latin typeface="Cambria Math" panose="02040503050406030204" pitchFamily="18" charset="0"/>
                      </a:rPr>
                      <m:t>)</m:t>
                    </m:r>
                  </m:oMath>
                </a14:m>
                <a:r>
                  <a:rPr lang="en-US" dirty="0"/>
                  <a:t>. </a:t>
                </a:r>
                <a:endParaRPr lang="en-US" dirty="0" smtClean="0"/>
              </a:p>
              <a:p>
                <a:pPr lvl="1"/>
                <a:r>
                  <a:rPr lang="en-US" dirty="0" smtClean="0"/>
                  <a:t>On </a:t>
                </a:r>
                <a:r>
                  <a:rPr lang="en-US" dirty="0"/>
                  <a:t>the other hand, when </a:t>
                </a:r>
                <a:r>
                  <a:rPr lang="en-US" dirty="0" smtClean="0"/>
                  <a:t>foreign productivity changes in </a:t>
                </a:r>
                <a:r>
                  <a:rPr lang="en-US" dirty="0"/>
                  <a:t>the foreign country, its relative price of </a:t>
                </a:r>
                <a:r>
                  <a:rPr lang="en-US" dirty="0" err="1" smtClean="0"/>
                  <a:t>nontradables</a:t>
                </a:r>
                <a:r>
                  <a:rPr lang="en-US" dirty="0" smtClean="0"/>
                  <a:t> </a:t>
                </a:r>
                <a:r>
                  <a:rPr lang="en-US" dirty="0"/>
                  <a:t>changes. </a:t>
                </a:r>
                <a:r>
                  <a:rPr lang="en-US" dirty="0" smtClean="0"/>
                  <a:t>Hence, there is </a:t>
                </a:r>
                <a:r>
                  <a:rPr lang="fr-FR" dirty="0" smtClean="0"/>
                  <a:t>a change in the </a:t>
                </a:r>
                <a:r>
                  <a:rPr lang="en-US" dirty="0" smtClean="0"/>
                  <a:t> relation </a:t>
                </a:r>
                <a:r>
                  <a:rPr lang="en-US" dirty="0"/>
                  <a:t>between the RER and </a:t>
                </a:r>
                <a:r>
                  <a:rPr lang="en-US" dirty="0" smtClean="0"/>
                  <a:t>domestic </a:t>
                </a:r>
                <a:r>
                  <a:rPr lang="en-US" dirty="0" err="1" smtClean="0"/>
                  <a:t>nontradables</a:t>
                </a:r>
                <a:r>
                  <a:rPr lang="en-US" dirty="0" smtClean="0"/>
                  <a:t> price in </a:t>
                </a:r>
                <a:r>
                  <a:rPr lang="en-US" dirty="0"/>
                  <a:t>the domestic country.</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1594" b="-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69</a:t>
            </a:fld>
            <a:endParaRPr lang="pt-BR"/>
          </a:p>
        </p:txBody>
      </p:sp>
      <p:sp>
        <p:nvSpPr>
          <p:cNvPr id="4" name="Titre 3"/>
          <p:cNvSpPr>
            <a:spLocks noGrp="1"/>
          </p:cNvSpPr>
          <p:nvPr>
            <p:ph type="title"/>
          </p:nvPr>
        </p:nvSpPr>
        <p:spPr/>
        <p:txBody>
          <a:bodyPr/>
          <a:lstStyle/>
          <a:p>
            <a:r>
              <a:rPr lang="fr-FR" dirty="0" err="1" smtClean="0"/>
              <a:t>Productivity</a:t>
            </a:r>
            <a:r>
              <a:rPr lang="fr-FR" dirty="0" smtClean="0"/>
              <a:t>: </a:t>
            </a:r>
            <a:br>
              <a:rPr lang="fr-FR" dirty="0" smtClean="0"/>
            </a:br>
            <a:r>
              <a:rPr lang="fr-FR" dirty="0" smtClean="0"/>
              <a:t>the Balassa-Samuelson </a:t>
            </a:r>
            <a:r>
              <a:rPr lang="fr-FR" dirty="0" err="1" smtClean="0"/>
              <a:t>Effect</a:t>
            </a:r>
            <a:endParaRPr lang="en-US" dirty="0"/>
          </a:p>
        </p:txBody>
      </p:sp>
    </p:spTree>
    <p:extLst>
      <p:ext uri="{BB962C8B-B14F-4D97-AF65-F5344CB8AC3E}">
        <p14:creationId xmlns:p14="http://schemas.microsoft.com/office/powerpoint/2010/main" val="3731604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70000" lnSpcReduction="20000"/>
              </a:bodyPr>
              <a:lstStyle/>
              <a:p>
                <a:r>
                  <a:rPr lang="en-US" dirty="0" smtClean="0"/>
                  <a:t>By the RER definition, we then have that:</a:t>
                </a:r>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a:rPr>
                        <m:t>𝑄</m:t>
                      </m:r>
                      <m:r>
                        <a:rPr lang="pt-BR" i="1">
                          <a:latin typeface="Cambria Math"/>
                        </a:rPr>
                        <m:t>=</m:t>
                      </m:r>
                      <m:f>
                        <m:fPr>
                          <m:ctrlPr>
                            <a:rPr lang="en-US" i="1">
                              <a:latin typeface="Cambria Math" panose="02040503050406030204" pitchFamily="18" charset="0"/>
                            </a:rPr>
                          </m:ctrlPr>
                        </m:fPr>
                        <m:num>
                          <m:r>
                            <a:rPr lang="pt-BR" i="1">
                              <a:latin typeface="Cambria Math"/>
                            </a:rPr>
                            <m:t>𝑆</m:t>
                          </m:r>
                          <m:r>
                            <a:rPr lang="pt-BR" i="1">
                              <a:latin typeface="Cambria Math"/>
                            </a:rPr>
                            <m:t>(</m:t>
                          </m:r>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𝑁</m:t>
                              </m:r>
                            </m:sub>
                            <m:sup>
                              <m:r>
                                <a:rPr lang="pt-BR" i="1">
                                  <a:latin typeface="Cambria Math"/>
                                </a:rPr>
                                <m:t>∗</m:t>
                              </m:r>
                            </m:sup>
                          </m:sSubSup>
                          <m:sSup>
                            <m:sSupPr>
                              <m:ctrlPr>
                                <a:rPr lang="en-US" i="1">
                                  <a:latin typeface="Cambria Math" panose="02040503050406030204" pitchFamily="18" charset="0"/>
                                </a:rPr>
                              </m:ctrlPr>
                            </m:sSupPr>
                            <m:e>
                              <m:r>
                                <a:rPr lang="pt-BR" i="1">
                                  <a:latin typeface="Cambria Math"/>
                                </a:rPr>
                                <m:t>)</m:t>
                              </m:r>
                            </m:e>
                            <m:sup>
                              <m:r>
                                <a:rPr lang="pt-BR" i="1">
                                  <a:latin typeface="Cambria Math"/>
                                </a:rPr>
                                <m:t>𝛼</m:t>
                              </m:r>
                            </m:sup>
                          </m:sSup>
                          <m:r>
                            <a:rPr lang="pt-BR" i="1">
                              <a:latin typeface="Cambria Math"/>
                            </a:rPr>
                            <m:t>(</m:t>
                          </m:r>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𝑇</m:t>
                              </m:r>
                            </m:sub>
                            <m:sup>
                              <m:r>
                                <a:rPr lang="pt-BR" i="1">
                                  <a:latin typeface="Cambria Math"/>
                                </a:rPr>
                                <m:t>∗</m:t>
                              </m:r>
                            </m:sup>
                          </m:sSubSup>
                          <m:sSup>
                            <m:sSupPr>
                              <m:ctrlPr>
                                <a:rPr lang="en-US" i="1">
                                  <a:latin typeface="Cambria Math" panose="02040503050406030204" pitchFamily="18" charset="0"/>
                                </a:rPr>
                              </m:ctrlPr>
                            </m:sSupPr>
                            <m:e>
                              <m:r>
                                <a:rPr lang="pt-BR" i="1">
                                  <a:latin typeface="Cambria Math"/>
                                </a:rPr>
                                <m:t>)</m:t>
                              </m:r>
                            </m:e>
                            <m:sup>
                              <m:r>
                                <a:rPr lang="pt-BR" i="1">
                                  <a:latin typeface="Cambria Math"/>
                                </a:rPr>
                                <m:t>1−</m:t>
                              </m:r>
                              <m:r>
                                <a:rPr lang="pt-BR" i="1">
                                  <a:latin typeface="Cambria Math"/>
                                </a:rPr>
                                <m:t>𝛼</m:t>
                              </m:r>
                            </m:sup>
                          </m:sSup>
                        </m:num>
                        <m:den>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𝑁</m:t>
                              </m:r>
                            </m:sub>
                            <m:sup>
                              <m:r>
                                <a:rPr lang="pt-BR" i="1">
                                  <a:latin typeface="Cambria Math"/>
                                </a:rPr>
                                <m:t>𝛼</m:t>
                              </m:r>
                            </m:sup>
                          </m:sSubSup>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𝑇</m:t>
                              </m:r>
                            </m:sub>
                            <m:sup>
                              <m:r>
                                <a:rPr lang="pt-BR" i="1">
                                  <a:latin typeface="Cambria Math"/>
                                </a:rPr>
                                <m:t>1−</m:t>
                              </m:r>
                              <m:r>
                                <a:rPr lang="pt-BR" i="1">
                                  <a:latin typeface="Cambria Math"/>
                                </a:rPr>
                                <m:t>𝛼</m:t>
                              </m:r>
                            </m:sup>
                          </m:sSubSup>
                        </m:den>
                      </m:f>
                    </m:oMath>
                  </m:oMathPara>
                </a14:m>
                <a:endParaRPr lang="en-US" dirty="0"/>
              </a:p>
              <a:p>
                <a:pPr marL="45720" indent="0">
                  <a:buNone/>
                </a:pPr>
                <a:r>
                  <a:rPr lang="en-US" dirty="0"/>
                  <a:t> </a:t>
                </a:r>
              </a:p>
              <a:p>
                <a:pPr lvl="1"/>
                <a:r>
                  <a:rPr lang="en-US" dirty="0"/>
                  <a:t>where </a:t>
                </a:r>
                <a14:m>
                  <m:oMath xmlns:m="http://schemas.openxmlformats.org/officeDocument/2006/math">
                    <m:sSubSup>
                      <m:sSubSupPr>
                        <m:ctrlPr>
                          <a:rPr lang="en-US" i="1">
                            <a:latin typeface="Cambria Math" panose="02040503050406030204" pitchFamily="18" charset="0"/>
                          </a:rPr>
                        </m:ctrlPr>
                      </m:sSubSupPr>
                      <m:e>
                        <m:r>
                          <a:rPr lang="pt-BR" i="1">
                            <a:latin typeface="Cambria Math"/>
                          </a:rPr>
                          <m:t>𝑃</m:t>
                        </m:r>
                      </m:e>
                      <m:sub>
                        <m:r>
                          <a:rPr lang="pt-BR" i="1">
                            <a:latin typeface="Cambria Math"/>
                          </a:rPr>
                          <m:t>𝑁</m:t>
                        </m:r>
                      </m:sub>
                      <m:sup>
                        <m:r>
                          <a:rPr lang="en-US" i="1">
                            <a:latin typeface="Cambria Math"/>
                          </a:rPr>
                          <m:t>∗</m:t>
                        </m:r>
                      </m:sup>
                    </m:sSubSup>
                  </m:oMath>
                </a14:m>
                <a:r>
                  <a:rPr lang="pt-BR" dirty="0"/>
                  <a:t> </a:t>
                </a:r>
                <a:r>
                  <a:rPr lang="en-US" dirty="0"/>
                  <a:t>and </a:t>
                </a:r>
                <a14:m>
                  <m:oMath xmlns:m="http://schemas.openxmlformats.org/officeDocument/2006/math">
                    <m:sSubSup>
                      <m:sSubSupPr>
                        <m:ctrlPr>
                          <a:rPr lang="en-US" i="1">
                            <a:latin typeface="Cambria Math" panose="02040503050406030204" pitchFamily="18" charset="0"/>
                          </a:rPr>
                        </m:ctrlPr>
                      </m:sSubSupPr>
                      <m:e>
                        <m:r>
                          <a:rPr lang="pt-BR" i="1">
                            <a:latin typeface="Cambria Math"/>
                          </a:rPr>
                          <m:t>𝑃</m:t>
                        </m:r>
                      </m:e>
                      <m:sub>
                        <m:r>
                          <a:rPr lang="pt-BR" i="1">
                            <a:latin typeface="Cambria Math"/>
                          </a:rPr>
                          <m:t>𝑇</m:t>
                        </m:r>
                      </m:sub>
                      <m:sup>
                        <m:r>
                          <a:rPr lang="en-US" i="1">
                            <a:latin typeface="Cambria Math"/>
                          </a:rPr>
                          <m:t>∗</m:t>
                        </m:r>
                      </m:sup>
                    </m:sSubSup>
                    <m:r>
                      <a:rPr lang="pt-BR" i="1">
                        <a:latin typeface="Cambria Math"/>
                      </a:rPr>
                      <m:t> </m:t>
                    </m:r>
                  </m:oMath>
                </a14:m>
                <a:r>
                  <a:rPr lang="en-US" dirty="0"/>
                  <a:t>are the prices in the foreign country. </a:t>
                </a:r>
                <a:endParaRPr lang="en-US" dirty="0" smtClean="0"/>
              </a:p>
              <a:p>
                <a:endParaRPr lang="en-US" dirty="0" smtClean="0"/>
              </a:p>
              <a:p>
                <a:r>
                  <a:rPr lang="en-US" dirty="0" smtClean="0"/>
                  <a:t>The </a:t>
                </a:r>
                <a:r>
                  <a:rPr lang="en-US" dirty="0"/>
                  <a:t>previous equation can be rewritten as</a:t>
                </a:r>
                <a:r>
                  <a:rPr lang="en-US" dirty="0" smtClean="0"/>
                  <a:t>:  </a:t>
                </a:r>
                <a14:m>
                  <m:oMath xmlns:m="http://schemas.openxmlformats.org/officeDocument/2006/math">
                    <m:r>
                      <a:rPr lang="pt-BR" i="1">
                        <a:latin typeface="Cambria Math"/>
                      </a:rPr>
                      <m:t>𝑄</m:t>
                    </m:r>
                    <m:r>
                      <a:rPr lang="pt-BR" i="1">
                        <a:latin typeface="Cambria Math"/>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a:rPr>
                              <m:t>𝑆𝑝</m:t>
                            </m:r>
                          </m:e>
                          <m:sub>
                            <m:r>
                              <a:rPr lang="pt-BR" i="1">
                                <a:latin typeface="Cambria Math"/>
                              </a:rPr>
                              <m:t>𝑡</m:t>
                            </m:r>
                          </m:sub>
                          <m:sup>
                            <m:r>
                              <a:rPr lang="pt-BR" i="1">
                                <a:latin typeface="Cambria Math"/>
                              </a:rPr>
                              <m:t>∗</m:t>
                            </m:r>
                          </m:sup>
                        </m:sSubSup>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𝑁</m:t>
                                        </m:r>
                                      </m:sub>
                                      <m:sup>
                                        <m:r>
                                          <a:rPr lang="pt-BR" i="1">
                                            <a:latin typeface="Cambria Math"/>
                                          </a:rPr>
                                          <m:t>∗</m:t>
                                        </m:r>
                                      </m:sup>
                                    </m:sSubSup>
                                  </m:num>
                                  <m:den>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𝑇</m:t>
                                        </m:r>
                                      </m:sub>
                                      <m:sup>
                                        <m:r>
                                          <a:rPr lang="pt-BR" i="1">
                                            <a:latin typeface="Cambria Math"/>
                                          </a:rPr>
                                          <m:t>∗</m:t>
                                        </m:r>
                                      </m:sup>
                                    </m:sSubSup>
                                  </m:den>
                                </m:f>
                              </m:e>
                            </m:d>
                          </m:e>
                          <m:sup>
                            <m:r>
                              <a:rPr lang="pt-BR" i="1">
                                <a:latin typeface="Cambria Math"/>
                              </a:rPr>
                              <m:t>𝛼</m:t>
                            </m:r>
                          </m:sup>
                        </m:sSup>
                      </m:num>
                      <m:den>
                        <m:sSub>
                          <m:sSubPr>
                            <m:ctrlPr>
                              <a:rPr lang="en-US" i="1">
                                <a:latin typeface="Cambria Math" panose="02040503050406030204" pitchFamily="18" charset="0"/>
                              </a:rPr>
                            </m:ctrlPr>
                          </m:sSubPr>
                          <m:e>
                            <m:r>
                              <a:rPr lang="pt-BR" i="1">
                                <a:latin typeface="Cambria Math"/>
                              </a:rPr>
                              <m:t>𝑝</m:t>
                            </m:r>
                          </m:e>
                          <m:sub>
                            <m:r>
                              <a:rPr lang="pt-BR" i="1">
                                <a:latin typeface="Cambria Math"/>
                              </a:rPr>
                              <m:t>𝑇</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a:rPr>
                                          <m:t>𝑝</m:t>
                                        </m:r>
                                      </m:e>
                                      <m:sub>
                                        <m:r>
                                          <a:rPr lang="pt-BR" i="1">
                                            <a:latin typeface="Cambria Math"/>
                                          </a:rPr>
                                          <m:t>𝑁</m:t>
                                        </m:r>
                                      </m:sub>
                                    </m:sSub>
                                  </m:num>
                                  <m:den>
                                    <m:sSub>
                                      <m:sSubPr>
                                        <m:ctrlPr>
                                          <a:rPr lang="en-US" i="1">
                                            <a:latin typeface="Cambria Math" panose="02040503050406030204" pitchFamily="18" charset="0"/>
                                          </a:rPr>
                                        </m:ctrlPr>
                                      </m:sSubPr>
                                      <m:e>
                                        <m:r>
                                          <a:rPr lang="pt-BR" i="1">
                                            <a:latin typeface="Cambria Math"/>
                                          </a:rPr>
                                          <m:t>𝑝</m:t>
                                        </m:r>
                                      </m:e>
                                      <m:sub>
                                        <m:r>
                                          <a:rPr lang="pt-BR" i="1">
                                            <a:latin typeface="Cambria Math"/>
                                          </a:rPr>
                                          <m:t>𝑁</m:t>
                                        </m:r>
                                      </m:sub>
                                    </m:sSub>
                                  </m:den>
                                </m:f>
                              </m:e>
                            </m:d>
                          </m:e>
                          <m:sup>
                            <m:r>
                              <a:rPr lang="pt-BR" i="1">
                                <a:latin typeface="Cambria Math"/>
                              </a:rPr>
                              <m:t>𝛼</m:t>
                            </m:r>
                          </m:sup>
                        </m:sSup>
                      </m:den>
                    </m:f>
                  </m:oMath>
                </a14:m>
                <a:endParaRPr lang="en-US" dirty="0"/>
              </a:p>
              <a:p>
                <a:endParaRPr lang="en-US" dirty="0"/>
              </a:p>
              <a:p>
                <a:r>
                  <a:rPr lang="en-US" dirty="0" smtClean="0"/>
                  <a:t>PPP for the </a:t>
                </a:r>
                <a:r>
                  <a:rPr lang="en-US" dirty="0"/>
                  <a:t>price of tradable goods</a:t>
                </a:r>
                <a:r>
                  <a:rPr lang="en-US" dirty="0" smtClean="0"/>
                  <a:t>:</a:t>
                </a:r>
                <a14:m>
                  <m:oMath xmlns:m="http://schemas.openxmlformats.org/officeDocument/2006/math">
                    <m:r>
                      <a:rPr lang="en-US">
                        <a:latin typeface="Cambria Math"/>
                      </a:rPr>
                      <m:t> </m:t>
                    </m:r>
                    <m:r>
                      <m:rPr>
                        <m:sty m:val="p"/>
                      </m:rPr>
                      <a:rPr lang="en-US">
                        <a:latin typeface="Cambria Math"/>
                      </a:rPr>
                      <m:t>S</m:t>
                    </m:r>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𝑇</m:t>
                        </m:r>
                      </m:sub>
                      <m:sup>
                        <m:r>
                          <a:rPr lang="en-US" i="1">
                            <a:latin typeface="Cambria Math"/>
                          </a:rPr>
                          <m:t>∗</m:t>
                        </m:r>
                      </m:sup>
                    </m:sSubSup>
                    <m:r>
                      <a:rPr lang="en-US" i="1">
                        <a:latin typeface="Cambria Math"/>
                      </a:rPr>
                      <m:t>=</m:t>
                    </m:r>
                    <m:sSub>
                      <m:sSubPr>
                        <m:ctrlPr>
                          <a:rPr lang="en-US" i="1">
                            <a:latin typeface="Cambria Math" panose="02040503050406030204" pitchFamily="18" charset="0"/>
                          </a:rPr>
                        </m:ctrlPr>
                      </m:sSubPr>
                      <m:e>
                        <m:r>
                          <a:rPr lang="pt-BR" i="1">
                            <a:latin typeface="Cambria Math"/>
                          </a:rPr>
                          <m:t>𝑝</m:t>
                        </m:r>
                      </m:e>
                      <m:sub>
                        <m:r>
                          <a:rPr lang="pt-BR" i="1">
                            <a:latin typeface="Cambria Math"/>
                          </a:rPr>
                          <m:t>𝑇</m:t>
                        </m:r>
                      </m:sub>
                    </m:sSub>
                  </m:oMath>
                </a14:m>
                <a:r>
                  <a:rPr lang="en-US" dirty="0"/>
                  <a:t>. </a:t>
                </a:r>
                <a:endParaRPr lang="en-US" dirty="0" smtClean="0"/>
              </a:p>
              <a:p>
                <a:endParaRPr lang="en-US" dirty="0"/>
              </a:p>
              <a:p>
                <a:r>
                  <a:rPr lang="en-US" dirty="0" smtClean="0"/>
                  <a:t>The </a:t>
                </a:r>
                <a:r>
                  <a:rPr lang="en-US" dirty="0"/>
                  <a:t>RER is </a:t>
                </a:r>
                <a:r>
                  <a:rPr lang="en-US" dirty="0" smtClean="0"/>
                  <a:t>then a </a:t>
                </a:r>
                <a:r>
                  <a:rPr lang="en-US" dirty="0"/>
                  <a:t>function of the ratio of the relative prices of </a:t>
                </a:r>
                <a:r>
                  <a:rPr lang="en-US" dirty="0" err="1" smtClean="0"/>
                  <a:t>nontradables</a:t>
                </a:r>
                <a:r>
                  <a:rPr lang="en-US" dirty="0" smtClean="0"/>
                  <a:t>: </a:t>
                </a:r>
                <a:endParaRPr lang="en-US" dirty="0"/>
              </a:p>
              <a:p>
                <a:pPr marL="45720" indent="0">
                  <a:buNone/>
                </a:pPr>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a:rPr>
                        <m:t>𝑄</m:t>
                      </m:r>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𝑁</m:t>
                                      </m:r>
                                    </m:sub>
                                    <m:sup>
                                      <m:r>
                                        <a:rPr lang="en-US" i="1">
                                          <a:latin typeface="Cambria Math"/>
                                        </a:rPr>
                                        <m:t>∗</m:t>
                                      </m:r>
                                    </m:sup>
                                  </m:sSubSup>
                                  <m:r>
                                    <a:rPr lang="en-US" i="1">
                                      <a:latin typeface="Cambria Math"/>
                                    </a:rPr>
                                    <m:t>/</m:t>
                                  </m:r>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𝑇</m:t>
                                      </m:r>
                                    </m:sub>
                                    <m:sup>
                                      <m:r>
                                        <a:rPr lang="en-US" i="1">
                                          <a:latin typeface="Cambria Math"/>
                                        </a:rPr>
                                        <m:t>∗</m:t>
                                      </m:r>
                                    </m:sup>
                                  </m:sSubSup>
                                </m:num>
                                <m:den>
                                  <m:sSub>
                                    <m:sSubPr>
                                      <m:ctrlPr>
                                        <a:rPr lang="en-US" i="1">
                                          <a:latin typeface="Cambria Math" panose="02040503050406030204" pitchFamily="18" charset="0"/>
                                        </a:rPr>
                                      </m:ctrlPr>
                                    </m:sSubPr>
                                    <m:e>
                                      <m:r>
                                        <a:rPr lang="pt-BR" i="1">
                                          <a:latin typeface="Cambria Math"/>
                                        </a:rPr>
                                        <m:t>𝑝</m:t>
                                      </m:r>
                                    </m:e>
                                    <m:sub>
                                      <m:r>
                                        <a:rPr lang="pt-BR" i="1">
                                          <a:latin typeface="Cambria Math"/>
                                        </a:rPr>
                                        <m:t>𝑁</m:t>
                                      </m:r>
                                    </m:sub>
                                  </m:sSub>
                                  <m:r>
                                    <a:rPr lang="en-US" i="1">
                                      <a:latin typeface="Cambria Math"/>
                                    </a:rPr>
                                    <m:t>/</m:t>
                                  </m:r>
                                  <m:sSub>
                                    <m:sSubPr>
                                      <m:ctrlPr>
                                        <a:rPr lang="en-US" i="1">
                                          <a:latin typeface="Cambria Math" panose="02040503050406030204" pitchFamily="18" charset="0"/>
                                        </a:rPr>
                                      </m:ctrlPr>
                                    </m:sSubPr>
                                    <m:e>
                                      <m:r>
                                        <a:rPr lang="pt-BR" i="1">
                                          <a:latin typeface="Cambria Math"/>
                                        </a:rPr>
                                        <m:t>𝑝</m:t>
                                      </m:r>
                                    </m:e>
                                    <m:sub>
                                      <m:r>
                                        <a:rPr lang="pt-BR" i="1">
                                          <a:latin typeface="Cambria Math"/>
                                        </a:rPr>
                                        <m:t>𝑇</m:t>
                                      </m:r>
                                    </m:sub>
                                  </m:sSub>
                                </m:den>
                              </m:f>
                            </m:e>
                          </m:d>
                        </m:e>
                        <m:sup>
                          <m:r>
                            <a:rPr lang="pt-BR" i="1">
                              <a:latin typeface="Cambria Math"/>
                            </a:rPr>
                            <m:t>𝛼</m:t>
                          </m:r>
                        </m:sup>
                      </m:sSup>
                    </m:oMath>
                  </m:oMathPara>
                </a14:m>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a:t>
            </a:fld>
            <a:endParaRPr lang="pt-BR"/>
          </a:p>
        </p:txBody>
      </p:sp>
      <p:sp>
        <p:nvSpPr>
          <p:cNvPr id="4" name="Titre 3"/>
          <p:cNvSpPr>
            <a:spLocks noGrp="1"/>
          </p:cNvSpPr>
          <p:nvPr>
            <p:ph type="title"/>
          </p:nvPr>
        </p:nvSpPr>
        <p:spPr/>
        <p:txBody>
          <a:bodyPr/>
          <a:lstStyle/>
          <a:p>
            <a:r>
              <a:rPr lang="en-US" dirty="0"/>
              <a:t>The RER and the Price of </a:t>
            </a:r>
            <a:br>
              <a:rPr lang="en-US" dirty="0"/>
            </a:br>
            <a:r>
              <a:rPr lang="en-US" dirty="0" err="1" smtClean="0"/>
              <a:t>nontradable</a:t>
            </a:r>
            <a:r>
              <a:rPr lang="en-US" dirty="0" smtClean="0"/>
              <a:t> </a:t>
            </a:r>
            <a:r>
              <a:rPr lang="en-US" dirty="0"/>
              <a:t>Goods</a:t>
            </a:r>
          </a:p>
        </p:txBody>
      </p:sp>
    </p:spTree>
    <p:extLst>
      <p:ext uri="{BB962C8B-B14F-4D97-AF65-F5344CB8AC3E}">
        <p14:creationId xmlns:p14="http://schemas.microsoft.com/office/powerpoint/2010/main" val="5670420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To simplify, assume </a:t>
                </a:r>
                <a:r>
                  <a:rPr lang="en-US" dirty="0"/>
                  <a:t>that </a:t>
                </a:r>
                <a:r>
                  <a:rPr lang="en-US" dirty="0" smtClean="0"/>
                  <a:t>initially all </a:t>
                </a:r>
                <a:r>
                  <a:rPr lang="en-US" dirty="0"/>
                  <a:t>economic parameters are the same in both </a:t>
                </a:r>
                <a:r>
                  <a:rPr lang="en-US" dirty="0" smtClean="0"/>
                  <a:t>periods, for both countries </a:t>
                </a:r>
              </a:p>
              <a:p>
                <a:pPr marL="365760" lvl="1" indent="0">
                  <a:buNone/>
                </a:pPr>
                <a:r>
                  <a:rPr lang="en-US" dirty="0" smtClean="0"/>
                  <a:t>=</a:t>
                </a:r>
                <a:r>
                  <a:rPr lang="fr-FR" dirty="0" smtClean="0"/>
                  <a:t>&gt; </a:t>
                </a:r>
                <a:r>
                  <a:rPr lang="en-US" dirty="0" smtClean="0"/>
                  <a:t>In </a:t>
                </a:r>
                <a:r>
                  <a:rPr lang="en-US" dirty="0"/>
                  <a:t>equilibrium,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oMath>
                </a14:m>
                <a:r>
                  <a:rPr lang="en-US" dirty="0" smtClean="0"/>
                  <a:t> is </a:t>
                </a:r>
                <a:r>
                  <a:rPr lang="en-US" dirty="0"/>
                  <a:t>the same as the one in </a:t>
                </a:r>
                <a:r>
                  <a:rPr lang="en-US" dirty="0" smtClean="0"/>
                  <a:t>autarky</a:t>
                </a:r>
                <a:endParaRPr lang="en-US" dirty="0"/>
              </a:p>
              <a:p>
                <a:endParaRPr lang="en-US" dirty="0" smtClean="0"/>
              </a:p>
              <a:p>
                <a:r>
                  <a:rPr lang="en-US" dirty="0" smtClean="0"/>
                  <a:t>The RER becomes:</a:t>
                </a:r>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𝑄</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𝑇</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𝑁</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𝑁</m:t>
                                      </m:r>
                                    </m:sub>
                                  </m:sSub>
                                </m:den>
                              </m:f>
                            </m:e>
                          </m:d>
                        </m:e>
                        <m:sup>
                          <m:r>
                            <a:rPr lang="pt-BR" i="1">
                              <a:latin typeface="Cambria Math" panose="02040503050406030204" pitchFamily="18" charset="0"/>
                            </a:rPr>
                            <m:t>𝛼</m:t>
                          </m:r>
                        </m:sup>
                      </m:sSup>
                    </m:oMath>
                  </m:oMathPara>
                </a14:m>
                <a:endParaRPr lang="en-US" dirty="0"/>
              </a:p>
              <a:p>
                <a:endParaRPr lang="fr-FR" dirty="0"/>
              </a:p>
              <a:p>
                <a:r>
                  <a:rPr lang="en-US" dirty="0" smtClean="0"/>
                  <a:t>We take the </a:t>
                </a:r>
                <a:r>
                  <a:rPr lang="en-US" dirty="0"/>
                  <a:t>natural logarithm from both sides of the equation and, next, totally differentiate the </a:t>
                </a:r>
                <a:r>
                  <a:rPr lang="en-US" dirty="0" smtClean="0"/>
                  <a:t>equation. We get:</a:t>
                </a:r>
              </a:p>
              <a:p>
                <a:pPr marL="45720" indent="0">
                  <a:buNone/>
                </a:pPr>
                <a:endParaRPr lang="en-US" i="1" dirty="0" smtClean="0"/>
              </a:p>
              <a:p>
                <a:pPr marL="4572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pt-BR" i="1">
                              <a:latin typeface="Cambria Math" panose="02040503050406030204" pitchFamily="18" charset="0"/>
                            </a:rPr>
                            <m:t>𝑄</m:t>
                          </m:r>
                        </m:e>
                      </m:acc>
                      <m:r>
                        <a:rPr lang="en-US" i="1">
                          <a:latin typeface="Cambria Math" panose="02040503050406030204" pitchFamily="18" charset="0"/>
                        </a:rPr>
                        <m:t>=</m:t>
                      </m:r>
                      <m:r>
                        <a:rPr lang="pt-BR" i="1">
                          <a:latin typeface="Cambria Math" panose="02040503050406030204" pitchFamily="18" charset="0"/>
                        </a:rPr>
                        <m:t>𝛼</m:t>
                      </m:r>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𝑇</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𝑁</m:t>
                                  </m:r>
                                </m:sub>
                                <m:sup>
                                  <m:r>
                                    <a:rPr lang="en-US" i="1">
                                      <a:latin typeface="Cambria Math" panose="02040503050406030204" pitchFamily="18" charset="0"/>
                                    </a:rPr>
                                    <m:t>∗</m:t>
                                  </m:r>
                                </m:sup>
                              </m:sSubSup>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𝑁</m:t>
                                  </m:r>
                                </m:sub>
                              </m:sSub>
                            </m:e>
                          </m:d>
                        </m:e>
                      </m:d>
                    </m:oMath>
                  </m:oMathPara>
                </a14:m>
                <a:endParaRPr lang="en-US" dirty="0"/>
              </a:p>
              <a:p>
                <a:pPr lvl="1"/>
                <a:r>
                  <a:rPr lang="en-US" dirty="0"/>
                  <a:t>where  </a:t>
                </a:r>
                <a14:m>
                  <m:oMath xmlns:m="http://schemas.openxmlformats.org/officeDocument/2006/math">
                    <m:acc>
                      <m:accPr>
                        <m:chr m:val="̇"/>
                        <m:ctrlPr>
                          <a:rPr lang="en-US" i="1">
                            <a:latin typeface="Cambria Math" panose="02040503050406030204" pitchFamily="18" charset="0"/>
                          </a:rPr>
                        </m:ctrlPr>
                      </m:accPr>
                      <m:e>
                        <m:r>
                          <a:rPr lang="pt-BR" i="1">
                            <a:latin typeface="Cambria Math" panose="02040503050406030204" pitchFamily="18" charset="0"/>
                          </a:rPr>
                          <m:t>𝑥</m:t>
                        </m:r>
                      </m:e>
                    </m:acc>
                    <m:r>
                      <a:rPr lang="en-US" i="1">
                        <a:latin typeface="Cambria Math" panose="02040503050406030204" pitchFamily="18" charset="0"/>
                      </a:rPr>
                      <m:t>≡</m:t>
                    </m:r>
                    <m:f>
                      <m:fPr>
                        <m:ctrlPr>
                          <a:rPr lang="en-US" i="1">
                            <a:latin typeface="Cambria Math" panose="02040503050406030204" pitchFamily="18" charset="0"/>
                          </a:rPr>
                        </m:ctrlPr>
                      </m:fPr>
                      <m:num>
                        <m:r>
                          <a:rPr lang="pt-BR" i="1">
                            <a:latin typeface="Cambria Math" panose="02040503050406030204" pitchFamily="18" charset="0"/>
                          </a:rPr>
                          <m:t>𝑑𝑥</m:t>
                        </m:r>
                      </m:num>
                      <m:den>
                        <m:r>
                          <a:rPr lang="pt-BR" i="1">
                            <a:latin typeface="Cambria Math" panose="02040503050406030204" pitchFamily="18" charset="0"/>
                          </a:rPr>
                          <m:t>𝑥</m:t>
                        </m:r>
                      </m:den>
                    </m:f>
                  </m:oMath>
                </a14:m>
                <a:r>
                  <a:rPr lang="en-US" dirty="0"/>
                  <a:t>.</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70</a:t>
            </a:fld>
            <a:endParaRPr lang="pt-BR"/>
          </a:p>
        </p:txBody>
      </p:sp>
      <p:sp>
        <p:nvSpPr>
          <p:cNvPr id="4" name="Titre 3"/>
          <p:cNvSpPr>
            <a:spLocks noGrp="1"/>
          </p:cNvSpPr>
          <p:nvPr>
            <p:ph type="title"/>
          </p:nvPr>
        </p:nvSpPr>
        <p:spPr/>
        <p:txBody>
          <a:bodyPr/>
          <a:lstStyle/>
          <a:p>
            <a:r>
              <a:rPr lang="fr-FR" dirty="0" err="1" smtClean="0"/>
              <a:t>Productivity</a:t>
            </a:r>
            <a:r>
              <a:rPr lang="fr-FR" dirty="0" smtClean="0"/>
              <a:t>: </a:t>
            </a:r>
            <a:br>
              <a:rPr lang="fr-FR" dirty="0" smtClean="0"/>
            </a:br>
            <a:r>
              <a:rPr lang="fr-FR" dirty="0" smtClean="0"/>
              <a:t>the Balassa-Samuelson </a:t>
            </a:r>
            <a:r>
              <a:rPr lang="fr-FR" dirty="0" err="1" smtClean="0"/>
              <a:t>Effect</a:t>
            </a:r>
            <a:endParaRPr lang="en-US" dirty="0"/>
          </a:p>
        </p:txBody>
      </p:sp>
    </p:spTree>
    <p:extLst>
      <p:ext uri="{BB962C8B-B14F-4D97-AF65-F5344CB8AC3E}">
        <p14:creationId xmlns:p14="http://schemas.microsoft.com/office/powerpoint/2010/main" val="3923977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lstStyle/>
              <a:p>
                <a:endParaRPr lang="en-US" dirty="0" smtClean="0"/>
              </a:p>
              <a:p>
                <a:r>
                  <a:rPr lang="en-US" dirty="0" smtClean="0"/>
                  <a:t>Previous equation concludes </a:t>
                </a:r>
                <a:r>
                  <a:rPr lang="en-US" dirty="0"/>
                  <a:t>that:</a:t>
                </a:r>
              </a:p>
              <a:p>
                <a:pPr marL="45720" indent="0">
                  <a:buNone/>
                </a:pPr>
                <a:r>
                  <a:rPr lang="en-US" dirty="0"/>
                  <a:t> </a:t>
                </a:r>
              </a:p>
              <a:p>
                <a:pPr marL="45720" indent="0">
                  <a:buNone/>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pt-BR" i="1">
                              <a:latin typeface="Cambria Math" panose="02040503050406030204" pitchFamily="18" charset="0"/>
                            </a:rPr>
                            <m:t>𝑄</m:t>
                          </m:r>
                        </m:e>
                      </m:acc>
                      <m:r>
                        <a:rPr lang="en-US" i="1">
                          <a:latin typeface="Cambria Math" panose="02040503050406030204" pitchFamily="18" charset="0"/>
                        </a:rPr>
                        <m:t>&lt;0</m:t>
                      </m:r>
                      <m:r>
                        <a:rPr lang="pt-BR"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𝑁</m:t>
                          </m:r>
                        </m:sub>
                      </m:sSub>
                      <m:r>
                        <a:rPr lang="en-US" i="1">
                          <a:latin typeface="Cambria Math" panose="02040503050406030204" pitchFamily="18" charset="0"/>
                        </a:rPr>
                        <m:t>&gt;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𝑇</m:t>
                          </m:r>
                        </m:sub>
                        <m:sup>
                          <m:r>
                            <a:rPr lang="en-US" i="1">
                              <a:latin typeface="Cambria Math" panose="02040503050406030204" pitchFamily="18" charset="0"/>
                            </a:rPr>
                            <m:t>∗</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acc>
                            <m:accPr>
                              <m:chr m:val="̇"/>
                              <m:ctrlPr>
                                <a:rPr lang="en-US" i="1">
                                  <a:latin typeface="Cambria Math" panose="02040503050406030204" pitchFamily="18" charset="0"/>
                                </a:rPr>
                              </m:ctrlPr>
                            </m:accPr>
                            <m:e>
                              <m:r>
                                <a:rPr lang="pt-BR" i="1">
                                  <a:latin typeface="Cambria Math" panose="02040503050406030204" pitchFamily="18" charset="0"/>
                                </a:rPr>
                                <m:t>𝑎</m:t>
                              </m:r>
                            </m:e>
                          </m:acc>
                        </m:e>
                        <m:sub>
                          <m:r>
                            <a:rPr lang="pt-BR" i="1">
                              <a:latin typeface="Cambria Math" panose="02040503050406030204" pitchFamily="18" charset="0"/>
                            </a:rPr>
                            <m:t>𝑁</m:t>
                          </m:r>
                        </m:sub>
                        <m:sup>
                          <m:r>
                            <a:rPr lang="en-US" i="1">
                              <a:latin typeface="Cambria Math" panose="02040503050406030204" pitchFamily="18" charset="0"/>
                            </a:rPr>
                            <m:t>∗</m:t>
                          </m:r>
                        </m:sup>
                      </m:sSubSup>
                    </m:oMath>
                  </m:oMathPara>
                </a14:m>
                <a:endParaRPr lang="en-US" dirty="0"/>
              </a:p>
              <a:p>
                <a:endParaRPr lang="en-US" dirty="0" smtClean="0"/>
              </a:p>
              <a:p>
                <a:r>
                  <a:rPr lang="en-US" dirty="0" smtClean="0"/>
                  <a:t>In </a:t>
                </a:r>
                <a:r>
                  <a:rPr lang="en-US" dirty="0"/>
                  <a:t>other words, </a:t>
                </a:r>
                <a:r>
                  <a:rPr lang="en-US" b="1" dirty="0"/>
                  <a:t>there is an appreciation of the real exchange when the increase in productivity for the tradable sector in relation to the non-tradable is greater in the home country in relation to the foreign country</a:t>
                </a:r>
                <a:r>
                  <a:rPr lang="en-US" dirty="0"/>
                  <a:t>.</a:t>
                </a:r>
              </a:p>
              <a:p>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71</a:t>
            </a:fld>
            <a:endParaRPr lang="pt-BR"/>
          </a:p>
        </p:txBody>
      </p:sp>
      <p:sp>
        <p:nvSpPr>
          <p:cNvPr id="4" name="Titre 3"/>
          <p:cNvSpPr>
            <a:spLocks noGrp="1"/>
          </p:cNvSpPr>
          <p:nvPr>
            <p:ph type="title"/>
          </p:nvPr>
        </p:nvSpPr>
        <p:spPr/>
        <p:txBody>
          <a:bodyPr/>
          <a:lstStyle/>
          <a:p>
            <a:r>
              <a:rPr lang="fr-FR" dirty="0" err="1" smtClean="0"/>
              <a:t>Productivity</a:t>
            </a:r>
            <a:r>
              <a:rPr lang="fr-FR" dirty="0" smtClean="0"/>
              <a:t>: </a:t>
            </a:r>
            <a:br>
              <a:rPr lang="fr-FR" dirty="0" smtClean="0"/>
            </a:br>
            <a:r>
              <a:rPr lang="fr-FR" dirty="0" smtClean="0"/>
              <a:t>the Balassa-Samuelson </a:t>
            </a:r>
            <a:r>
              <a:rPr lang="fr-FR" dirty="0" err="1" smtClean="0"/>
              <a:t>Effect</a:t>
            </a:r>
            <a:endParaRPr lang="en-US" dirty="0"/>
          </a:p>
        </p:txBody>
      </p:sp>
    </p:spTree>
    <p:extLst>
      <p:ext uri="{BB962C8B-B14F-4D97-AF65-F5344CB8AC3E}">
        <p14:creationId xmlns:p14="http://schemas.microsoft.com/office/powerpoint/2010/main" val="24134546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Exploration </a:t>
                </a:r>
                <a:r>
                  <a:rPr lang="en-US" dirty="0"/>
                  <a:t>of new natural </a:t>
                </a:r>
                <a:r>
                  <a:rPr lang="en-US" dirty="0" smtClean="0"/>
                  <a:t>resources: </a:t>
                </a:r>
              </a:p>
              <a:p>
                <a:pPr lvl="1"/>
                <a:r>
                  <a:rPr lang="en-US" dirty="0" smtClean="0"/>
                  <a:t>a </a:t>
                </a:r>
                <a:r>
                  <a:rPr lang="en-US" dirty="0"/>
                  <a:t>simultaneous increase of the resources endowment </a:t>
                </a:r>
                <a14:m>
                  <m:oMath xmlns:m="http://schemas.openxmlformats.org/officeDocument/2006/math">
                    <m:bar>
                      <m:barPr>
                        <m:pos m:val="top"/>
                        <m:ctrlPr>
                          <a:rPr lang="en-US" i="1">
                            <a:latin typeface="Cambria Math" panose="02040503050406030204" pitchFamily="18" charset="0"/>
                          </a:rPr>
                        </m:ctrlPr>
                      </m:barPr>
                      <m:e>
                        <m:r>
                          <a:rPr lang="pt-BR" i="1">
                            <a:latin typeface="Cambria Math" panose="02040503050406030204" pitchFamily="18" charset="0"/>
                          </a:rPr>
                          <m:t>𝑌</m:t>
                        </m:r>
                      </m:e>
                    </m:bar>
                  </m:oMath>
                </a14:m>
                <a:r>
                  <a:rPr lang="en-US" dirty="0"/>
                  <a:t> and of the productivity of the tradable goods sector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𝑇</m:t>
                        </m:r>
                      </m:sub>
                    </m:sSub>
                  </m:oMath>
                </a14:m>
                <a:r>
                  <a:rPr lang="en-US" dirty="0"/>
                  <a:t>, </a:t>
                </a:r>
                <a:r>
                  <a:rPr lang="en-US" dirty="0" smtClean="0"/>
                  <a:t>(greater </a:t>
                </a:r>
                <a:r>
                  <a:rPr lang="en-US" dirty="0"/>
                  <a:t>global production, but that is biased in favor of tradable </a:t>
                </a:r>
                <a:r>
                  <a:rPr lang="en-US" dirty="0" smtClean="0"/>
                  <a:t>goods). </a:t>
                </a:r>
              </a:p>
              <a:p>
                <a:endParaRPr lang="en-US" dirty="0" smtClean="0"/>
              </a:p>
              <a:p>
                <a:r>
                  <a:rPr lang="en-US" dirty="0" smtClean="0"/>
                  <a:t>According </a:t>
                </a:r>
                <a:r>
                  <a:rPr lang="en-US" dirty="0"/>
                  <a:t>to the inequality </a:t>
                </a:r>
                <a:r>
                  <a:rPr lang="en-US" dirty="0" smtClean="0"/>
                  <a:t>in the previous slide, </a:t>
                </a:r>
                <a:r>
                  <a:rPr lang="en-US" dirty="0"/>
                  <a:t>the increase in relative productivity of the tradable sector causes an appreciation of the RER.</a:t>
                </a:r>
              </a:p>
              <a:p>
                <a:endParaRPr lang="en-US" dirty="0" smtClean="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72</a:t>
            </a:fld>
            <a:endParaRPr lang="pt-BR"/>
          </a:p>
        </p:txBody>
      </p:sp>
      <p:sp>
        <p:nvSpPr>
          <p:cNvPr id="4" name="Titre 3"/>
          <p:cNvSpPr>
            <a:spLocks noGrp="1"/>
          </p:cNvSpPr>
          <p:nvPr>
            <p:ph type="title"/>
          </p:nvPr>
        </p:nvSpPr>
        <p:spPr/>
        <p:txBody>
          <a:bodyPr/>
          <a:lstStyle/>
          <a:p>
            <a:r>
              <a:rPr lang="en-US" dirty="0"/>
              <a:t>Dutch Disease</a:t>
            </a:r>
          </a:p>
        </p:txBody>
      </p:sp>
    </p:spTree>
    <p:extLst>
      <p:ext uri="{BB962C8B-B14F-4D97-AF65-F5344CB8AC3E}">
        <p14:creationId xmlns:p14="http://schemas.microsoft.com/office/powerpoint/2010/main" val="35557561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dirty="0" smtClean="0"/>
              <a:t>We </a:t>
            </a:r>
            <a:r>
              <a:rPr lang="en-US" dirty="0"/>
              <a:t>can think of tradable goods as a basket of goods that not only includes natural resources, but also manufactured goods. </a:t>
            </a:r>
            <a:endParaRPr lang="en-US" dirty="0" smtClean="0"/>
          </a:p>
          <a:p>
            <a:endParaRPr lang="en-US" dirty="0"/>
          </a:p>
          <a:p>
            <a:r>
              <a:rPr lang="en-US" dirty="0" smtClean="0"/>
              <a:t>The </a:t>
            </a:r>
            <a:r>
              <a:rPr lang="en-US" dirty="0"/>
              <a:t>appreciation of the exchange rate caused by the exploration of new natural resources discourages the production of tradables in general, among them manufactured goods. </a:t>
            </a:r>
            <a:endParaRPr lang="en-US" dirty="0" smtClean="0"/>
          </a:p>
          <a:p>
            <a:endParaRPr lang="en-US" dirty="0"/>
          </a:p>
          <a:p>
            <a:r>
              <a:rPr lang="en-US" dirty="0" smtClean="0"/>
              <a:t>Consequently</a:t>
            </a:r>
            <a:r>
              <a:rPr lang="en-US" dirty="0"/>
              <a:t>, </a:t>
            </a:r>
            <a:r>
              <a:rPr lang="en-US" b="1" dirty="0"/>
              <a:t>the exploration of natural resources can lead to the de-industrialization of a country in a phenomenon known as the </a:t>
            </a:r>
            <a:r>
              <a:rPr lang="en-US" b="1" i="1" dirty="0"/>
              <a:t>Dutch Disease</a:t>
            </a:r>
            <a:r>
              <a:rPr lang="en-US"/>
              <a:t>. </a:t>
            </a:r>
            <a:endParaRPr lang="en-US" dirty="0"/>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73</a:t>
            </a:fld>
            <a:endParaRPr lang="pt-BR"/>
          </a:p>
        </p:txBody>
      </p:sp>
      <p:sp>
        <p:nvSpPr>
          <p:cNvPr id="4" name="Titre 3"/>
          <p:cNvSpPr>
            <a:spLocks noGrp="1"/>
          </p:cNvSpPr>
          <p:nvPr>
            <p:ph type="title"/>
          </p:nvPr>
        </p:nvSpPr>
        <p:spPr/>
        <p:txBody>
          <a:bodyPr/>
          <a:lstStyle/>
          <a:p>
            <a:r>
              <a:rPr lang="en-US" dirty="0"/>
              <a:t>Dutch Disease</a:t>
            </a:r>
          </a:p>
        </p:txBody>
      </p:sp>
    </p:spTree>
    <p:extLst>
      <p:ext uri="{BB962C8B-B14F-4D97-AF65-F5344CB8AC3E}">
        <p14:creationId xmlns:p14="http://schemas.microsoft.com/office/powerpoint/2010/main" val="26591587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The </a:t>
                </a:r>
                <a:r>
                  <a:rPr lang="en-US" i="1" dirty="0"/>
                  <a:t>terms of trade</a:t>
                </a:r>
                <a:r>
                  <a:rPr lang="en-US" dirty="0"/>
                  <a:t> is measured by the ratio between the prices of exported and imported goods. </a:t>
                </a:r>
                <a:endParaRPr lang="en-US" dirty="0" smtClean="0"/>
              </a:p>
              <a:p>
                <a:pPr lvl="1"/>
                <a:r>
                  <a:rPr lang="en-US" dirty="0" smtClean="0"/>
                  <a:t>We must then distinguish </a:t>
                </a:r>
                <a:r>
                  <a:rPr lang="en-US" dirty="0"/>
                  <a:t>the tradable goods between those that are exported and those that are imported. </a:t>
                </a:r>
                <a:endParaRPr lang="en-US" dirty="0" smtClean="0"/>
              </a:p>
              <a:p>
                <a:endParaRPr lang="en-US" dirty="0" smtClean="0"/>
              </a:p>
              <a:p>
                <a:r>
                  <a:rPr lang="en-US" dirty="0" smtClean="0"/>
                  <a:t>Assumption: three </a:t>
                </a:r>
                <a:r>
                  <a:rPr lang="en-US" dirty="0"/>
                  <a:t>goods in the </a:t>
                </a:r>
                <a:r>
                  <a:rPr lang="en-US" dirty="0" smtClean="0"/>
                  <a:t>economy </a:t>
                </a:r>
              </a:p>
              <a:p>
                <a:pPr lvl="1"/>
                <a:r>
                  <a:rPr lang="en-US" dirty="0" err="1" smtClean="0"/>
                  <a:t>exportables</a:t>
                </a:r>
                <a:r>
                  <a:rPr lang="en-US" dirty="0"/>
                  <a:t>, </a:t>
                </a:r>
                <a:r>
                  <a:rPr lang="en-US" dirty="0" err="1"/>
                  <a:t>importables</a:t>
                </a:r>
                <a:r>
                  <a:rPr lang="en-US" dirty="0"/>
                  <a:t> and </a:t>
                </a:r>
                <a:r>
                  <a:rPr lang="en-US" dirty="0" err="1" smtClean="0"/>
                  <a:t>nontradables</a:t>
                </a:r>
                <a:r>
                  <a:rPr lang="en-US" dirty="0"/>
                  <a:t>. </a:t>
                </a:r>
              </a:p>
              <a:p>
                <a:endParaRPr lang="en-US" dirty="0" smtClean="0"/>
              </a:p>
              <a:p>
                <a:r>
                  <a:rPr lang="en-US" dirty="0" smtClean="0"/>
                  <a:t>The </a:t>
                </a:r>
                <a:r>
                  <a:rPr lang="en-US" dirty="0"/>
                  <a:t>production possibilities frontier becomes: </a:t>
                </a:r>
              </a:p>
              <a:p>
                <a:pPr marL="45720" indent="0">
                  <a:buNone/>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fr-FR" i="1">
                                              <a:latin typeface="Cambria Math" panose="02040503050406030204" pitchFamily="18" charset="0"/>
                                            </a:rPr>
                                            <m:t>𝑋</m:t>
                                          </m:r>
                                        </m:num>
                                        <m:den>
                                          <m:sSub>
                                            <m:sSubPr>
                                              <m:ctrlPr>
                                                <a:rPr lang="en-US"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𝑋</m:t>
                                              </m:r>
                                            </m:sub>
                                          </m:sSub>
                                        </m:den>
                                      </m:f>
                                    </m:e>
                                  </m:d>
                                </m:e>
                                <m:sup>
                                  <m:r>
                                    <a:rPr lang="fr-FR" i="1">
                                      <a:latin typeface="Cambria Math" panose="02040503050406030204" pitchFamily="18" charset="0"/>
                                    </a:rPr>
                                    <m:t>𝜌</m:t>
                                  </m:r>
                                </m:sup>
                              </m:sSup>
                              <m:r>
                                <a:rPr lang="fr-FR"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fr-FR" i="1">
                                              <a:latin typeface="Cambria Math" panose="02040503050406030204" pitchFamily="18" charset="0"/>
                                            </a:rPr>
                                            <m:t>𝑀</m:t>
                                          </m:r>
                                        </m:num>
                                        <m:den>
                                          <m:sSub>
                                            <m:sSubPr>
                                              <m:ctrlPr>
                                                <a:rPr lang="en-US"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𝑀</m:t>
                                              </m:r>
                                            </m:sub>
                                          </m:sSub>
                                        </m:den>
                                      </m:f>
                                    </m:e>
                                  </m:d>
                                </m:e>
                                <m:sup>
                                  <m:r>
                                    <a:rPr lang="fr-FR" i="1">
                                      <a:latin typeface="Cambria Math" panose="02040503050406030204" pitchFamily="18" charset="0"/>
                                    </a:rPr>
                                    <m:t>𝜌</m:t>
                                  </m:r>
                                </m:sup>
                              </m:sSup>
                              <m:r>
                                <a:rPr lang="fr-FR"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fr-FR" i="1">
                                              <a:latin typeface="Cambria Math" panose="02040503050406030204" pitchFamily="18" charset="0"/>
                                            </a:rPr>
                                            <m:t>𝑁</m:t>
                                          </m:r>
                                        </m:num>
                                        <m:den>
                                          <m:sSub>
                                            <m:sSubPr>
                                              <m:ctrlPr>
                                                <a:rPr lang="en-US" i="1">
                                                  <a:latin typeface="Cambria Math" panose="02040503050406030204" pitchFamily="18" charset="0"/>
                                                </a:rPr>
                                              </m:ctrlPr>
                                            </m:sSubPr>
                                            <m:e>
                                              <m:r>
                                                <a:rPr lang="fr-FR" i="1">
                                                  <a:latin typeface="Cambria Math" panose="02040503050406030204" pitchFamily="18" charset="0"/>
                                                </a:rPr>
                                                <m:t>𝑎</m:t>
                                              </m:r>
                                            </m:e>
                                            <m:sub>
                                              <m:r>
                                                <a:rPr lang="fr-FR" i="1">
                                                  <a:latin typeface="Cambria Math" panose="02040503050406030204" pitchFamily="18" charset="0"/>
                                                </a:rPr>
                                                <m:t>𝑁</m:t>
                                              </m:r>
                                            </m:sub>
                                          </m:sSub>
                                        </m:den>
                                      </m:f>
                                    </m:e>
                                  </m:d>
                                </m:e>
                                <m:sup>
                                  <m:r>
                                    <a:rPr lang="fr-FR" i="1">
                                      <a:latin typeface="Cambria Math" panose="02040503050406030204" pitchFamily="18" charset="0"/>
                                    </a:rPr>
                                    <m:t>𝜌</m:t>
                                  </m:r>
                                </m:sup>
                              </m:sSup>
                            </m:e>
                          </m:d>
                        </m:e>
                        <m:sup>
                          <m:f>
                            <m:fPr>
                              <m:ctrlPr>
                                <a:rPr lang="en-US" i="1">
                                  <a:latin typeface="Cambria Math" panose="02040503050406030204" pitchFamily="18" charset="0"/>
                                </a:rPr>
                              </m:ctrlPr>
                            </m:fPr>
                            <m:num>
                              <m:r>
                                <a:rPr lang="fr-FR" i="1">
                                  <a:latin typeface="Cambria Math" panose="02040503050406030204" pitchFamily="18" charset="0"/>
                                </a:rPr>
                                <m:t>1</m:t>
                              </m:r>
                            </m:num>
                            <m:den>
                              <m:r>
                                <a:rPr lang="fr-FR" i="1">
                                  <a:latin typeface="Cambria Math" panose="02040503050406030204" pitchFamily="18" charset="0"/>
                                </a:rPr>
                                <m:t>𝜌</m:t>
                              </m:r>
                            </m:den>
                          </m:f>
                        </m:sup>
                      </m:sSup>
                      <m:r>
                        <a:rPr lang="fr-FR" i="1">
                          <a:latin typeface="Cambria Math" panose="02040503050406030204" pitchFamily="18" charset="0"/>
                        </a:rPr>
                        <m:t>=</m:t>
                      </m:r>
                      <m:bar>
                        <m:barPr>
                          <m:pos m:val="top"/>
                          <m:ctrlPr>
                            <a:rPr lang="en-US" i="1">
                              <a:latin typeface="Cambria Math" panose="02040503050406030204" pitchFamily="18" charset="0"/>
                            </a:rPr>
                          </m:ctrlPr>
                        </m:barPr>
                        <m:e>
                          <m:r>
                            <a:rPr lang="fr-FR" i="1">
                              <a:latin typeface="Cambria Math" panose="02040503050406030204" pitchFamily="18" charset="0"/>
                            </a:rPr>
                            <m:t>𝑌</m:t>
                          </m:r>
                        </m:e>
                      </m:bar>
                    </m:oMath>
                  </m:oMathPara>
                </a14:m>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74</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299337945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 Solving the producer problem of GDP maximization, subject to the PPF in </a:t>
                </a:r>
                <a:r>
                  <a:rPr lang="en-US" dirty="0"/>
                  <a:t>the previous equation, we </a:t>
                </a:r>
                <a:r>
                  <a:rPr lang="en-US" dirty="0" smtClean="0"/>
                  <a:t>get: </a:t>
                </a:r>
                <a:endParaRPr lang="en-US" dirty="0"/>
              </a:p>
              <a:p>
                <a:pPr marL="45720" indent="0">
                  <a:buNone/>
                </a:pPr>
                <a:endParaRPr lang="pt-BR" i="1" dirty="0" smtClean="0"/>
              </a:p>
              <a:p>
                <a:pPr marL="45720" indent="0">
                  <a:buNone/>
                </a:pPr>
                <a14:m>
                  <m:oMathPara xmlns:m="http://schemas.openxmlformats.org/officeDocument/2006/math">
                    <m:oMathParaPr>
                      <m:jc m:val="centerGroup"/>
                    </m:oMathParaPr>
                    <m:oMath xmlns:m="http://schemas.openxmlformats.org/officeDocument/2006/math">
                      <m:r>
                        <a:rPr lang="pt-BR" i="1">
                          <a:latin typeface="Cambria Math" panose="02040503050406030204" pitchFamily="18" charset="0"/>
                        </a:rPr>
                        <m:t>𝑋</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pt-BR" i="1">
                              <a:latin typeface="Cambria Math" panose="02040503050406030204" pitchFamily="18" charset="0"/>
                            </a:rPr>
                            <m:t>𝑌</m:t>
                          </m:r>
                        </m:e>
                      </m:ba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𝑇</m:t>
                                      </m:r>
                                    </m:sub>
                                    <m:sup>
                                      <m:r>
                                        <a:rPr lang="pt-BR" i="1">
                                          <a:latin typeface="Cambria Math" panose="02040503050406030204" pitchFamily="18" charset="0"/>
                                        </a:rPr>
                                        <m:t>𝜌</m:t>
                                      </m:r>
                                    </m:sup>
                                  </m:sSubSup>
                                </m:num>
                                <m:den>
                                  <m:bar>
                                    <m:barPr>
                                      <m:pos m:val="top"/>
                                      <m:ctrlPr>
                                        <a:rPr lang="en-US" i="1">
                                          <a:latin typeface="Cambria Math" panose="02040503050406030204" pitchFamily="18" charset="0"/>
                                        </a:rPr>
                                      </m:ctrlPr>
                                    </m:barPr>
                                    <m:e>
                                      <m:r>
                                        <a:rPr lang="en-US" i="1">
                                          <a:latin typeface="Cambria Math" panose="02040503050406030204" pitchFamily="18" charset="0"/>
                                        </a:rPr>
                                        <m:t>∏</m:t>
                                      </m:r>
                                    </m:e>
                                  </m:bar>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r>
                        <a:rPr lang="fr-FR" b="0" i="0" smtClean="0">
                          <a:latin typeface="Cambria Math" panose="02040503050406030204" pitchFamily="18" charset="0"/>
                        </a:rPr>
                        <m:t>, </m:t>
                      </m:r>
                      <m:r>
                        <a:rPr lang="pt-BR" i="1">
                          <a:latin typeface="Cambria Math" panose="02040503050406030204" pitchFamily="18" charset="0"/>
                        </a:rPr>
                        <m:t>𝑀</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pt-BR" i="1">
                              <a:latin typeface="Cambria Math" panose="02040503050406030204" pitchFamily="18" charset="0"/>
                            </a:rPr>
                            <m:t>𝑌</m:t>
                          </m:r>
                        </m:e>
                      </m:ba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𝑇</m:t>
                                      </m:r>
                                    </m:sub>
                                    <m:sup>
                                      <m:r>
                                        <a:rPr lang="pt-BR" i="1">
                                          <a:latin typeface="Cambria Math" panose="02040503050406030204" pitchFamily="18" charset="0"/>
                                        </a:rPr>
                                        <m:t>𝜌</m:t>
                                      </m:r>
                                    </m:sup>
                                  </m:sSubSup>
                                </m:num>
                                <m:den>
                                  <m:bar>
                                    <m:barPr>
                                      <m:pos m:val="top"/>
                                      <m:ctrlPr>
                                        <a:rPr lang="en-US" i="1">
                                          <a:latin typeface="Cambria Math" panose="02040503050406030204" pitchFamily="18" charset="0"/>
                                        </a:rPr>
                                      </m:ctrlPr>
                                    </m:barPr>
                                    <m:e>
                                      <m:r>
                                        <a:rPr lang="en-US" i="1">
                                          <a:latin typeface="Cambria Math" panose="02040503050406030204" pitchFamily="18" charset="0"/>
                                        </a:rPr>
                                        <m:t>∏</m:t>
                                      </m:r>
                                    </m:e>
                                  </m:bar>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r>
                        <a:rPr lang="fr-FR" b="0" i="0" smtClean="0">
                          <a:latin typeface="Cambria Math" panose="02040503050406030204" pitchFamily="18" charset="0"/>
                        </a:rPr>
                        <m:t>, </m:t>
                      </m:r>
                      <m:r>
                        <a:rPr lang="pt-BR" i="1">
                          <a:latin typeface="Cambria Math" panose="02040503050406030204" pitchFamily="18" charset="0"/>
                        </a:rPr>
                        <m:t>𝑁</m:t>
                      </m:r>
                      <m:r>
                        <a:rPr lang="en-US" i="1">
                          <a:latin typeface="Cambria Math" panose="02040503050406030204" pitchFamily="18" charset="0"/>
                        </a:rPr>
                        <m:t>=</m:t>
                      </m:r>
                      <m:bar>
                        <m:barPr>
                          <m:pos m:val="top"/>
                          <m:ctrlPr>
                            <a:rPr lang="en-US" i="1">
                              <a:latin typeface="Cambria Math" panose="02040503050406030204" pitchFamily="18" charset="0"/>
                            </a:rPr>
                          </m:ctrlPr>
                        </m:barPr>
                        <m:e>
                          <m:r>
                            <a:rPr lang="pt-BR" i="1">
                              <a:latin typeface="Cambria Math" panose="02040503050406030204" pitchFamily="18" charset="0"/>
                            </a:rPr>
                            <m:t>𝑌</m:t>
                          </m:r>
                        </m:e>
                      </m:ba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𝑁</m:t>
                                      </m:r>
                                    </m:sub>
                                    <m:sup>
                                      <m:r>
                                        <a:rPr lang="pt-BR" i="1">
                                          <a:latin typeface="Cambria Math" panose="02040503050406030204" pitchFamily="18" charset="0"/>
                                        </a:rPr>
                                        <m:t>𝜌</m:t>
                                      </m:r>
                                    </m:sup>
                                  </m:sSubSup>
                                </m:num>
                                <m:den>
                                  <m:bar>
                                    <m:barPr>
                                      <m:pos m:val="top"/>
                                      <m:ctrlPr>
                                        <a:rPr lang="en-US" i="1">
                                          <a:latin typeface="Cambria Math" panose="02040503050406030204" pitchFamily="18" charset="0"/>
                                        </a:rPr>
                                      </m:ctrlPr>
                                    </m:barPr>
                                    <m:e>
                                      <m:r>
                                        <a:rPr lang="en-US" i="1">
                                          <a:latin typeface="Cambria Math" panose="02040503050406030204" pitchFamily="18" charset="0"/>
                                        </a:rPr>
                                        <m:t>∏</m:t>
                                      </m:r>
                                    </m:e>
                                  </m:bar>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pt-BR" i="1">
                                  <a:latin typeface="Cambria Math" panose="02040503050406030204" pitchFamily="18" charset="0"/>
                                </a:rPr>
                                <m:t>𝜌</m:t>
                              </m:r>
                              <m:r>
                                <a:rPr lang="en-US" i="1">
                                  <a:latin typeface="Cambria Math" panose="02040503050406030204" pitchFamily="18" charset="0"/>
                                </a:rPr>
                                <m:t>−1</m:t>
                              </m:r>
                            </m:den>
                          </m:f>
                        </m:sup>
                      </m:sSup>
                    </m:oMath>
                  </m:oMathPara>
                </a14:m>
                <a:endParaRPr lang="en-US" dirty="0"/>
              </a:p>
              <a:p>
                <a:pPr marL="45720" indent="0">
                  <a:buNone/>
                </a:pPr>
                <a:endParaRPr lang="en-US" dirty="0"/>
              </a:p>
              <a:p>
                <a:pPr lvl="1"/>
                <a:r>
                  <a:rPr lang="en-US" dirty="0"/>
                  <a:t>where  </a:t>
                </a:r>
                <a14:m>
                  <m:oMath xmlns:m="http://schemas.openxmlformats.org/officeDocument/2006/math">
                    <m:bar>
                      <m:barPr>
                        <m:pos m:val="top"/>
                        <m:ctrlPr>
                          <a:rPr lang="en-US" i="1">
                            <a:latin typeface="Cambria Math" panose="02040503050406030204" pitchFamily="18" charset="0"/>
                          </a:rPr>
                        </m:ctrlPr>
                      </m:barPr>
                      <m:e>
                        <m:r>
                          <m:rPr>
                            <m:sty m:val="p"/>
                          </m:rPr>
                          <a:rPr lang="pt-BR">
                            <a:latin typeface="Cambria Math" panose="02040503050406030204" pitchFamily="18" charset="0"/>
                          </a:rPr>
                          <m:t>Π</m:t>
                        </m:r>
                      </m:e>
                    </m:bar>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𝑁</m:t>
                                        </m:r>
                                      </m:sub>
                                    </m:sSub>
                                  </m:e>
                                </m:d>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𝑇</m:t>
                                </m:r>
                              </m:sub>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𝑁</m:t>
                                        </m:r>
                                      </m:sub>
                                    </m:sSub>
                                  </m:e>
                                </m:d>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oMath>
                </a14:m>
                <a:endParaRPr lang="en-US" dirty="0" smtClean="0"/>
              </a:p>
              <a:p>
                <a:pPr lvl="1"/>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oMath>
                </a14:m>
                <a:r>
                  <a:rPr lang="pt-BR" dirty="0" smtClean="0"/>
                  <a:t>: </a:t>
                </a:r>
                <a:r>
                  <a:rPr lang="en-US" dirty="0" smtClean="0"/>
                  <a:t>price </a:t>
                </a:r>
                <a:r>
                  <a:rPr lang="en-US" dirty="0"/>
                  <a:t>of exportable </a:t>
                </a:r>
                <a:r>
                  <a:rPr lang="en-US" dirty="0" smtClean="0"/>
                  <a:t>goods</a:t>
                </a:r>
              </a:p>
              <a:p>
                <a:pPr lvl="1"/>
                <a:r>
                  <a:rPr lang="en-US" dirty="0" smtClean="0"/>
                  <a:t>Importable </a:t>
                </a:r>
                <a:r>
                  <a:rPr lang="en-US" dirty="0"/>
                  <a:t>good </a:t>
                </a:r>
                <a:r>
                  <a:rPr lang="en-US" dirty="0" smtClean="0"/>
                  <a:t>is the </a:t>
                </a:r>
                <a:r>
                  <a:rPr lang="en-US" dirty="0" err="1" smtClean="0"/>
                  <a:t>numeraire</a:t>
                </a:r>
                <a:r>
                  <a:rPr lang="en-US" dirty="0" smtClean="0"/>
                  <a:t> =&gt; </a:t>
                </a:r>
                <a14:m>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oMath>
                </a14:m>
                <a:r>
                  <a:rPr lang="en-US" dirty="0" smtClean="0"/>
                  <a:t> </a:t>
                </a:r>
                <a:r>
                  <a:rPr lang="en-US" dirty="0"/>
                  <a:t>corresponds to the term of trade</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75</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36212475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 </a:t>
                </a:r>
                <a:r>
                  <a:rPr lang="en-US" dirty="0"/>
                  <a:t>The equilibrium price of the </a:t>
                </a:r>
                <a:r>
                  <a:rPr lang="en-US" dirty="0" err="1" smtClean="0"/>
                  <a:t>nontradables</a:t>
                </a:r>
                <a:r>
                  <a:rPr lang="en-US" dirty="0" smtClean="0"/>
                  <a:t> </a:t>
                </a:r>
                <a:r>
                  <a:rPr lang="en-US" dirty="0"/>
                  <a:t>is </a:t>
                </a:r>
                <a:r>
                  <a:rPr lang="en-US" dirty="0" smtClean="0"/>
                  <a:t>now:</a:t>
                </a:r>
                <a:endParaRPr lang="en-US" dirty="0"/>
              </a:p>
              <a:p>
                <a:endParaRPr lang="en-US" dirty="0"/>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pt-BR"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pt-BR" i="1">
                                  <a:latin typeface="Cambria Math" panose="02040503050406030204" pitchFamily="18" charset="0"/>
                                </a:rPr>
                                <m:t>𝛼</m:t>
                              </m:r>
                            </m:num>
                            <m:den>
                              <m:r>
                                <a:rPr lang="pt-BR" i="1">
                                  <a:latin typeface="Cambria Math" panose="02040503050406030204" pitchFamily="18" charset="0"/>
                                </a:rPr>
                                <m:t>1−</m:t>
                              </m:r>
                              <m:r>
                                <a:rPr lang="pt-BR" i="1">
                                  <a:latin typeface="Cambria Math" panose="02040503050406030204" pitchFamily="18" charset="0"/>
                                </a:rPr>
                                <m:t>𝛼</m:t>
                              </m:r>
                            </m:den>
                          </m:f>
                        </m:e>
                      </m:d>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pt-BR" i="1">
                                      <a:latin typeface="Cambria Math" panose="02040503050406030204" pitchFamily="18" charset="0"/>
                                    </a:rPr>
                                    <m:t>1+</m:t>
                                  </m:r>
                                  <m:sSup>
                                    <m:sSupPr>
                                      <m:ctrlPr>
                                        <a:rPr lang="en-US"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sSub>
                                    <m:sSubPr>
                                      <m:ctrlPr>
                                        <a:rPr lang="en-US" i="1">
                                          <a:latin typeface="Cambria Math" panose="02040503050406030204" pitchFamily="18" charset="0"/>
                                        </a:rPr>
                                      </m:ctrlPr>
                                    </m:sSubPr>
                                    <m:e>
                                      <m:r>
                                        <a:rPr lang="pt-BR" i="1">
                                          <a:latin typeface="Cambria Math" panose="02040503050406030204" pitchFamily="18" charset="0"/>
                                        </a:rPr>
                                        <m:t>𝑋</m:t>
                                      </m:r>
                                    </m:e>
                                    <m:sub>
                                      <m:r>
                                        <a:rPr lang="pt-BR" i="1">
                                          <a:latin typeface="Cambria Math" panose="02040503050406030204" pitchFamily="18" charset="0"/>
                                        </a:rPr>
                                        <m:t>1</m:t>
                                      </m:r>
                                    </m:sub>
                                  </m:sSub>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1</m:t>
                                      </m:r>
                                    </m:sub>
                                  </m:sSub>
                                </m:e>
                              </m:d>
                              <m:r>
                                <a:rPr lang="pt-BR"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sSub>
                                    <m:sSubPr>
                                      <m:ctrlPr>
                                        <a:rPr lang="en-US" i="1">
                                          <a:latin typeface="Cambria Math" panose="02040503050406030204" pitchFamily="18" charset="0"/>
                                        </a:rPr>
                                      </m:ctrlPr>
                                    </m:sSubPr>
                                    <m:e>
                                      <m:r>
                                        <a:rPr lang="pt-BR" i="1">
                                          <a:latin typeface="Cambria Math" panose="02040503050406030204" pitchFamily="18" charset="0"/>
                                        </a:rPr>
                                        <m:t>𝑋</m:t>
                                      </m:r>
                                    </m:e>
                                    <m:sub>
                                      <m:r>
                                        <a:rPr lang="pt-BR" i="1">
                                          <a:latin typeface="Cambria Math" panose="02040503050406030204" pitchFamily="18" charset="0"/>
                                        </a:rPr>
                                        <m:t>2</m:t>
                                      </m:r>
                                    </m:sub>
                                  </m:sSub>
                                  <m:r>
                                    <a:rPr lang="pt-BR"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𝑀</m:t>
                                      </m:r>
                                    </m:e>
                                    <m:sub>
                                      <m:r>
                                        <a:rPr lang="pt-BR" i="1">
                                          <a:latin typeface="Cambria Math" panose="02040503050406030204" pitchFamily="18" charset="0"/>
                                        </a:rPr>
                                        <m:t>2</m:t>
                                      </m:r>
                                    </m:sub>
                                  </m:sSub>
                                </m:e>
                              </m:d>
                            </m:num>
                            <m:den>
                              <m:sSub>
                                <m:sSubPr>
                                  <m:ctrlPr>
                                    <a:rPr lang="en-US" i="1">
                                      <a:latin typeface="Cambria Math" panose="02040503050406030204" pitchFamily="18" charset="0"/>
                                    </a:rPr>
                                  </m:ctrlPr>
                                </m:sSubPr>
                                <m:e>
                                  <m:r>
                                    <a:rPr lang="pt-BR" i="1">
                                      <a:latin typeface="Cambria Math" panose="02040503050406030204" pitchFamily="18" charset="0"/>
                                    </a:rPr>
                                    <m:t>𝑁</m:t>
                                  </m:r>
                                </m:e>
                                <m:sub>
                                  <m:r>
                                    <a:rPr lang="pt-BR" i="1">
                                      <a:latin typeface="Cambria Math" panose="02040503050406030204" pitchFamily="18" charset="0"/>
                                    </a:rPr>
                                    <m:t>𝑡</m:t>
                                  </m:r>
                                </m:sub>
                              </m:sSub>
                              <m:d>
                                <m:dPr>
                                  <m:ctrlPr>
                                    <a:rPr lang="en-US" i="1">
                                      <a:latin typeface="Cambria Math" panose="02040503050406030204" pitchFamily="18" charset="0"/>
                                    </a:rPr>
                                  </m:ctrlPr>
                                </m:dPr>
                                <m:e>
                                  <m:r>
                                    <a:rPr lang="pt-BR" i="1">
                                      <a:latin typeface="Cambria Math" panose="02040503050406030204" pitchFamily="18" charset="0"/>
                                    </a:rPr>
                                    <m:t>2+</m:t>
                                  </m:r>
                                  <m:sSup>
                                    <m:sSupPr>
                                      <m:ctrlPr>
                                        <a:rPr lang="en-US" i="1">
                                          <a:latin typeface="Cambria Math" panose="02040503050406030204" pitchFamily="18" charset="0"/>
                                        </a:rPr>
                                      </m:ctrlPr>
                                    </m:sSupPr>
                                    <m:e>
                                      <m:r>
                                        <m:rPr>
                                          <m:sty m:val="p"/>
                                        </m:rPr>
                                        <a:rPr lang="pt-BR">
                                          <a:latin typeface="Cambria Math" panose="02040503050406030204" pitchFamily="18" charset="0"/>
                                        </a:rPr>
                                        <m:t>i</m:t>
                                      </m:r>
                                    </m:e>
                                    <m:sup>
                                      <m:r>
                                        <a:rPr lang="pt-BR" i="1">
                                          <a:latin typeface="Cambria Math" panose="02040503050406030204" pitchFamily="18" charset="0"/>
                                        </a:rPr>
                                        <m:t>∗</m:t>
                                      </m:r>
                                    </m:sup>
                                  </m:sSup>
                                </m:e>
                              </m:d>
                            </m:den>
                          </m:f>
                        </m:e>
                      </m:d>
                    </m:oMath>
                  </m:oMathPara>
                </a14:m>
                <a:endParaRPr lang="en-US" dirty="0"/>
              </a:p>
              <a:p>
                <a:endParaRPr lang="en-US" dirty="0"/>
              </a:p>
              <a:p>
                <a:r>
                  <a:rPr lang="en-US" dirty="0" smtClean="0"/>
                  <a:t>Substituting the </a:t>
                </a:r>
                <a:r>
                  <a:rPr lang="en-US" dirty="0"/>
                  <a:t>supply </a:t>
                </a:r>
                <a:r>
                  <a:rPr lang="en-US" dirty="0" smtClean="0"/>
                  <a:t>function into the </a:t>
                </a:r>
                <a:r>
                  <a:rPr lang="en-US" dirty="0"/>
                  <a:t>previous </a:t>
                </a:r>
                <a:r>
                  <a:rPr lang="en-US" dirty="0" smtClean="0"/>
                  <a:t>equation: </a:t>
                </a: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𝑁</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𝑁</m:t>
                                              </m:r>
                                            </m:sub>
                                          </m:sSub>
                                        </m:e>
                                      </m:d>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𝑀</m:t>
                                              </m:r>
                                            </m:sub>
                                          </m:sSub>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num>
                        <m:den>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𝑁</m:t>
                              </m:r>
                            </m:sub>
                          </m:sSub>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pt-BR" i="1">
                                      <a:latin typeface="Cambria Math" panose="02040503050406030204" pitchFamily="18" charset="0"/>
                                    </a:rPr>
                                    <m:t>𝛼</m:t>
                                  </m:r>
                                </m:num>
                                <m:den>
                                  <m:r>
                                    <a:rPr lang="en-US" i="1">
                                      <a:latin typeface="Cambria Math" panose="02040503050406030204" pitchFamily="18" charset="0"/>
                                    </a:rPr>
                                    <m:t>1−</m:t>
                                  </m:r>
                                  <m:r>
                                    <a:rPr lang="pt-BR" i="1">
                                      <a:latin typeface="Cambria Math" panose="02040503050406030204" pitchFamily="18" charset="0"/>
                                    </a:rPr>
                                    <m:t>𝛼</m:t>
                                  </m:r>
                                </m:den>
                              </m:f>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oMath>
                  </m:oMathPara>
                </a14:m>
                <a:endParaRPr lang="en-US" dirty="0"/>
              </a:p>
              <a:p>
                <a:endParaRPr lang="en-US" dirty="0"/>
              </a:p>
              <a:p>
                <a:pPr lvl="1"/>
                <a:r>
                  <a:rPr lang="en-US" dirty="0"/>
                  <a:t>assuming that the </a:t>
                </a:r>
                <a:r>
                  <a:rPr lang="en-US" dirty="0" smtClean="0"/>
                  <a:t>PPF parameters </a:t>
                </a:r>
                <a:r>
                  <a:rPr lang="en-US" dirty="0"/>
                  <a:t>do not change over time,</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76</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18978400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smtClean="0"/>
                  <a:t>To simplify, </a:t>
                </a:r>
                <a:r>
                  <a:rPr lang="en-US" dirty="0"/>
                  <a:t>let us assume there are only two countries: the home country and the </a:t>
                </a:r>
                <a:r>
                  <a:rPr lang="en-US" dirty="0" smtClean="0"/>
                  <a:t>foreign, with identical consumers, </a:t>
                </a:r>
                <a:r>
                  <a:rPr lang="en-US" dirty="0"/>
                  <a:t>but they </a:t>
                </a:r>
                <a:r>
                  <a:rPr lang="en-US" dirty="0" smtClean="0"/>
                  <a:t>differing with respect to the </a:t>
                </a:r>
                <a:r>
                  <a:rPr lang="en-US" dirty="0"/>
                  <a:t>productivity parameters.</a:t>
                </a:r>
              </a:p>
              <a:p>
                <a:endParaRPr lang="en-US" dirty="0" smtClean="0"/>
              </a:p>
              <a:p>
                <a:r>
                  <a:rPr lang="en-US" dirty="0" smtClean="0"/>
                  <a:t>In </a:t>
                </a:r>
                <a:r>
                  <a:rPr lang="en-US" dirty="0"/>
                  <a:t>the foreign country, the price of non-tradables is given by:</a:t>
                </a:r>
              </a:p>
              <a:p>
                <a:endParaRPr lang="en-US" dirty="0"/>
              </a:p>
              <a:p>
                <a:pPr marL="45720" indent="0">
                  <a:buNone/>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𝑁</m:t>
                          </m:r>
                        </m:sub>
                        <m:sup>
                          <m:r>
                            <a:rPr lang="en-US" i="1">
                              <a:latin typeface="Cambria Math" panose="02040503050406030204" pitchFamily="18" charset="0"/>
                            </a:rPr>
                            <m:t>∗</m:t>
                          </m:r>
                        </m:sup>
                      </m:sSub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pt-BR" i="1">
                                                  <a:latin typeface="Cambria Math" panose="02040503050406030204" pitchFamily="18" charset="0"/>
                                                </a:rPr>
                                                <m:t>𝑝</m:t>
                                              </m:r>
                                            </m:e>
                                            <m:sub>
                                              <m:r>
                                                <a:rPr lang="pt-BR" i="1">
                                                  <a:latin typeface="Cambria Math" panose="02040503050406030204" pitchFamily="18" charset="0"/>
                                                </a:rPr>
                                                <m:t>𝑋</m:t>
                                              </m:r>
                                            </m:sub>
                                          </m:sSub>
                                          <m:r>
                                            <a:rPr lang="pt-BR" i="1">
                                              <a:latin typeface="Cambria Math" panose="02040503050406030204" pitchFamily="18" charset="0"/>
                                            </a:rPr>
                                            <m:t>𝑎</m:t>
                                          </m:r>
                                        </m:e>
                                      </m:d>
                                    </m:e>
                                    <m:sup>
                                      <m:f>
                                        <m:fPr>
                                          <m:ctrlPr>
                                            <a:rPr lang="en-US" i="1">
                                              <a:latin typeface="Cambria Math" panose="02040503050406030204" pitchFamily="18" charset="0"/>
                                            </a:rPr>
                                          </m:ctrlPr>
                                        </m:fPr>
                                        <m:num>
                                          <m:r>
                                            <a:rPr lang="pt-BR" i="1">
                                              <a:latin typeface="Cambria Math" panose="02040503050406030204" pitchFamily="18" charset="0"/>
                                            </a:rPr>
                                            <m:t>𝜌</m:t>
                                          </m:r>
                                        </m:num>
                                        <m:den>
                                          <m:r>
                                            <a:rPr lang="pt-BR" i="1">
                                              <a:latin typeface="Cambria Math" panose="02040503050406030204" pitchFamily="18" charset="0"/>
                                            </a:rPr>
                                            <m:t>𝜌</m:t>
                                          </m:r>
                                          <m:r>
                                            <a:rPr lang="en-US" i="1">
                                              <a:latin typeface="Cambria Math" panose="02040503050406030204" pitchFamily="18" charset="0"/>
                                            </a:rPr>
                                            <m:t>−1</m:t>
                                          </m:r>
                                        </m:den>
                                      </m:f>
                                    </m:sup>
                                  </m:s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𝑀</m:t>
                                              </m:r>
                                            </m:sub>
                                            <m:sup>
                                              <m:r>
                                                <a:rPr lang="en-US" i="1">
                                                  <a:latin typeface="Cambria Math" panose="02040503050406030204" pitchFamily="18" charset="0"/>
                                                </a:rPr>
                                                <m:t>∗</m:t>
                                              </m:r>
                                            </m:sup>
                                          </m:sSubSup>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num>
                        <m:den>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𝑁</m:t>
                              </m:r>
                            </m:sub>
                            <m:sup>
                              <m:r>
                                <a:rPr lang="en-US" i="1">
                                  <a:latin typeface="Cambria Math" panose="02040503050406030204" pitchFamily="18" charset="0"/>
                                </a:rPr>
                                <m:t>∗</m:t>
                              </m:r>
                            </m:sup>
                          </m:sSub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pt-BR" i="1">
                                      <a:latin typeface="Cambria Math" panose="02040503050406030204" pitchFamily="18" charset="0"/>
                                    </a:rPr>
                                    <m:t>𝛼</m:t>
                                  </m:r>
                                </m:num>
                                <m:den>
                                  <m:r>
                                    <a:rPr lang="en-US" i="1">
                                      <a:latin typeface="Cambria Math" panose="02040503050406030204" pitchFamily="18" charset="0"/>
                                    </a:rPr>
                                    <m:t>1−</m:t>
                                  </m:r>
                                  <m:r>
                                    <a:rPr lang="pt-BR" i="1">
                                      <a:latin typeface="Cambria Math" panose="02040503050406030204" pitchFamily="18" charset="0"/>
                                    </a:rPr>
                                    <m:t>𝛼</m:t>
                                  </m:r>
                                </m:den>
                              </m:f>
                            </m:e>
                          </m:d>
                        </m:e>
                        <m:sup>
                          <m:f>
                            <m:fPr>
                              <m:ctrlPr>
                                <a:rPr lang="en-US" i="1">
                                  <a:latin typeface="Cambria Math" panose="02040503050406030204" pitchFamily="18" charset="0"/>
                                </a:rPr>
                              </m:ctrlPr>
                            </m:fPr>
                            <m:num>
                              <m:r>
                                <a:rPr lang="pt-BR" i="1">
                                  <a:latin typeface="Cambria Math" panose="02040503050406030204" pitchFamily="18" charset="0"/>
                                </a:rPr>
                                <m:t>𝜌</m:t>
                              </m:r>
                              <m:r>
                                <a:rPr lang="en-US" i="1">
                                  <a:latin typeface="Cambria Math" panose="02040503050406030204" pitchFamily="18" charset="0"/>
                                </a:rPr>
                                <m:t>−1</m:t>
                              </m:r>
                            </m:num>
                            <m:den>
                              <m:r>
                                <a:rPr lang="pt-BR" i="1">
                                  <a:latin typeface="Cambria Math" panose="02040503050406030204" pitchFamily="18" charset="0"/>
                                </a:rPr>
                                <m:t>𝜌</m:t>
                              </m:r>
                            </m:den>
                          </m:f>
                        </m:sup>
                      </m:sSup>
                    </m:oMath>
                  </m:oMathPara>
                </a14:m>
                <a:endParaRPr lang="fr-FR" dirty="0" smtClean="0"/>
              </a:p>
              <a:p>
                <a:pPr lvl="1"/>
                <a:endParaRPr lang="en-US" dirty="0" smtClean="0"/>
              </a:p>
              <a:p>
                <a:pPr lvl="1"/>
                <a:r>
                  <a:rPr lang="en-US" dirty="0" smtClean="0"/>
                  <a:t>Notice </a:t>
                </a:r>
                <a:r>
                  <a:rPr lang="en-US" dirty="0"/>
                  <a:t>that in the foreign country, good </a:t>
                </a:r>
                <a:r>
                  <a:rPr lang="en-US" i="1" dirty="0"/>
                  <a:t>X</a:t>
                </a:r>
                <a:r>
                  <a:rPr lang="en-US" dirty="0"/>
                  <a:t> is imported, and good </a:t>
                </a:r>
                <a:r>
                  <a:rPr lang="en-US" i="1" dirty="0"/>
                  <a:t>M</a:t>
                </a:r>
                <a:r>
                  <a:rPr lang="en-US" dirty="0"/>
                  <a:t> is exported.</a:t>
                </a:r>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77</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41026242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For the home country to export good </a:t>
                </a:r>
                <a:r>
                  <a:rPr lang="en-US" i="1" dirty="0"/>
                  <a:t>X</a:t>
                </a:r>
                <a:r>
                  <a:rPr lang="en-US" dirty="0"/>
                  <a:t> and import good </a:t>
                </a:r>
                <a:r>
                  <a:rPr lang="en-US" i="1" dirty="0"/>
                  <a:t>M</a:t>
                </a:r>
                <a:r>
                  <a:rPr lang="en-US" dirty="0"/>
                  <a:t>, it needs to have a comparative advantage in the production of good </a:t>
                </a:r>
                <a:r>
                  <a:rPr lang="en-US" i="1" dirty="0"/>
                  <a:t>X</a:t>
                </a:r>
                <a:r>
                  <a:rPr lang="en-US" dirty="0"/>
                  <a:t>: </a:t>
                </a:r>
                <a:endParaRPr lang="en-US" dirty="0" smtClean="0"/>
              </a:p>
              <a:p>
                <a:pPr lvl="1"/>
                <a:r>
                  <a:rPr lang="en-US" dirty="0" smtClean="0"/>
                  <a:t>its </a:t>
                </a:r>
                <a:r>
                  <a:rPr lang="en-US" dirty="0"/>
                  <a:t>production of </a:t>
                </a:r>
                <a:r>
                  <a:rPr lang="en-US" i="1" dirty="0"/>
                  <a:t>X</a:t>
                </a:r>
                <a:r>
                  <a:rPr lang="en-US" dirty="0"/>
                  <a:t> should be relatively greater than the production of </a:t>
                </a:r>
                <a:r>
                  <a:rPr lang="en-US" i="1" dirty="0"/>
                  <a:t>M</a:t>
                </a:r>
                <a:r>
                  <a:rPr lang="en-US" dirty="0"/>
                  <a:t> in relation to the foreign country. </a:t>
                </a:r>
                <a:endParaRPr lang="en-US" dirty="0" smtClean="0"/>
              </a:p>
              <a:p>
                <a:pPr lvl="1"/>
                <a:endParaRPr lang="en-US" dirty="0"/>
              </a:p>
              <a:p>
                <a:r>
                  <a:rPr lang="en-US" dirty="0"/>
                  <a:t>  Stated differently, it is necessary </a:t>
                </a:r>
                <a:r>
                  <a:rPr lang="en-US" dirty="0" smtClean="0"/>
                  <a:t>that:</a:t>
                </a:r>
              </a:p>
              <a:p>
                <a:endParaRPr lang="en-US" dirty="0"/>
              </a:p>
              <a:p>
                <a:pPr marL="4572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𝑋</m:t>
                              </m:r>
                            </m:sub>
                          </m:sSub>
                        </m:num>
                        <m:den>
                          <m:sSub>
                            <m:sSubPr>
                              <m:ctrlPr>
                                <a:rPr lang="en-US" i="1">
                                  <a:latin typeface="Cambria Math" panose="02040503050406030204" pitchFamily="18" charset="0"/>
                                </a:rPr>
                              </m:ctrlPr>
                            </m:sSubPr>
                            <m:e>
                              <m:r>
                                <a:rPr lang="pt-BR" i="1">
                                  <a:latin typeface="Cambria Math" panose="02040503050406030204" pitchFamily="18" charset="0"/>
                                </a:rPr>
                                <m:t>𝑎</m:t>
                              </m:r>
                            </m:e>
                            <m:sub>
                              <m:r>
                                <a:rPr lang="pt-BR" i="1">
                                  <a:latin typeface="Cambria Math" panose="02040503050406030204" pitchFamily="18" charset="0"/>
                                </a:rPr>
                                <m:t>𝑀</m:t>
                              </m:r>
                            </m:sub>
                          </m:sSub>
                        </m:den>
                      </m:f>
                      <m:r>
                        <a:rPr lang="en-US" i="1">
                          <a:latin typeface="Cambria Math" panose="02040503050406030204" pitchFamily="18" charset="0"/>
                        </a:rPr>
                        <m:t>&gt;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𝑋</m:t>
                              </m:r>
                            </m:sub>
                            <m:sup>
                              <m:r>
                                <a:rPr lang="en-US" i="1">
                                  <a:latin typeface="Cambria Math" panose="02040503050406030204" pitchFamily="18" charset="0"/>
                                </a:rPr>
                                <m:t>∗</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𝑀</m:t>
                              </m:r>
                            </m:sub>
                            <m:sup>
                              <m:r>
                                <a:rPr lang="en-US" i="1">
                                  <a:latin typeface="Cambria Math" panose="02040503050406030204" pitchFamily="18" charset="0"/>
                                </a:rPr>
                                <m:t>∗</m:t>
                              </m:r>
                            </m:sup>
                          </m:sSubSup>
                        </m:den>
                      </m:f>
                    </m:oMath>
                  </m:oMathPara>
                </a14:m>
                <a:endParaRPr lang="en-US" dirty="0"/>
              </a:p>
              <a:p>
                <a:endParaRPr lang="en-US" dirty="0"/>
              </a:p>
              <a:p>
                <a:pPr lvl="1"/>
                <a:r>
                  <a:rPr lang="en-US" dirty="0"/>
                  <a:t>As we will see, this relation is essential to identify the effect of terms of trade variations on the </a:t>
                </a:r>
                <a:r>
                  <a:rPr lang="en-US" dirty="0" smtClean="0"/>
                  <a:t>RER.</a:t>
                </a:r>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r="-870"/>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78</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35577725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a:bodyPr>
              <a:lstStyle/>
              <a:p>
                <a:r>
                  <a:rPr lang="en-US" dirty="0"/>
                  <a:t>T</a:t>
                </a:r>
                <a:r>
                  <a:rPr lang="en-US" dirty="0" smtClean="0"/>
                  <a:t>he </a:t>
                </a:r>
                <a:r>
                  <a:rPr lang="en-US" dirty="0"/>
                  <a:t>price index now includes three </a:t>
                </a:r>
                <a:r>
                  <a:rPr lang="en-US" dirty="0" smtClean="0"/>
                  <a:t>goods: </a:t>
                </a:r>
              </a:p>
              <a:p>
                <a:endParaRPr lang="en-US" dirty="0" smtClean="0"/>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𝑁</m:t>
                          </m:r>
                        </m:sub>
                        <m:sup>
                          <m:r>
                            <a:rPr lang="en-US" i="1">
                              <a:latin typeface="Cambria Math" panose="02040503050406030204" pitchFamily="18" charset="0"/>
                            </a:rPr>
                            <m:t>𝛼</m:t>
                          </m:r>
                        </m:sup>
                      </m:sSubSup>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𝑋</m:t>
                          </m:r>
                        </m:sub>
                        <m:sup>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𝑋</m:t>
                              </m:r>
                            </m:sub>
                          </m:sSub>
                        </m:sup>
                      </m:sSubSup>
                    </m:oMath>
                  </m:oMathPara>
                </a14:m>
                <a:endParaRPr lang="en-US" dirty="0" smtClean="0"/>
              </a:p>
              <a:p>
                <a:pPr marL="45720" indent="0">
                  <a:buNone/>
                </a:pPr>
                <a:endParaRPr lang="en-US" dirty="0" smtClean="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𝑋</m:t>
                        </m:r>
                      </m:sub>
                    </m:sSub>
                  </m:oMath>
                </a14:m>
                <a:r>
                  <a:rPr lang="en-US" dirty="0" smtClean="0"/>
                  <a:t>: the </a:t>
                </a:r>
                <a:r>
                  <a:rPr lang="en-US" dirty="0"/>
                  <a:t>share of expenditures spent on exportable goods. </a:t>
                </a:r>
                <a:endParaRPr lang="en-US" dirty="0" smtClean="0"/>
              </a:p>
              <a:p>
                <a:endParaRPr lang="en-US" dirty="0" smtClean="0"/>
              </a:p>
              <a:p>
                <a:r>
                  <a:rPr lang="en-US" dirty="0" smtClean="0"/>
                  <a:t>The </a:t>
                </a:r>
                <a:r>
                  <a:rPr lang="en-US" dirty="0"/>
                  <a:t>RER will then </a:t>
                </a:r>
                <a:r>
                  <a:rPr lang="en-US" dirty="0" smtClean="0"/>
                  <a:t>be: </a:t>
                </a:r>
              </a:p>
              <a:p>
                <a:pPr marL="4572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𝑁</m:t>
                              </m:r>
                            </m:sub>
                            <m:sup>
                              <m:r>
                                <a:rPr lang="en-US" i="1">
                                  <a:latin typeface="Cambria Math" panose="02040503050406030204" pitchFamily="18" charset="0"/>
                                </a:rPr>
                                <m:t>∗</m:t>
                              </m:r>
                              <m:r>
                                <a:rPr lang="en-US" i="1">
                                  <a:latin typeface="Cambria Math" panose="02040503050406030204" pitchFamily="18" charset="0"/>
                                </a:rPr>
                                <m:t>𝛼</m:t>
                              </m:r>
                            </m:sup>
                          </m:sSubSup>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𝑋</m:t>
                              </m:r>
                            </m:sub>
                            <m:sup>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𝑋</m:t>
                                  </m:r>
                                </m:sub>
                              </m:sSub>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𝑁</m:t>
                              </m:r>
                            </m:sub>
                            <m:sup>
                              <m:r>
                                <a:rPr lang="en-US" i="1">
                                  <a:latin typeface="Cambria Math" panose="02040503050406030204" pitchFamily="18" charset="0"/>
                                </a:rPr>
                                <m:t>𝛼</m:t>
                              </m:r>
                            </m:sup>
                          </m:sSubSup>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𝑋</m:t>
                              </m:r>
                            </m:sub>
                            <m:sup>
                              <m:sSub>
                                <m:sSubPr>
                                  <m:ctrlPr>
                                    <a:rPr lang="en-US" i="1">
                                      <a:latin typeface="Cambria Math" panose="02040503050406030204" pitchFamily="18" charset="0"/>
                                    </a:rPr>
                                  </m:ctrlPr>
                                </m:sSubPr>
                                <m:e>
                                  <m:r>
                                    <a:rPr lang="en-US" i="1">
                                      <a:latin typeface="Cambria Math" panose="02040503050406030204" pitchFamily="18" charset="0"/>
                                    </a:rPr>
                                    <m:t>𝛼</m:t>
                                  </m:r>
                                </m:e>
                                <m:sub>
                                  <m:r>
                                    <a:rPr lang="en-US" i="1">
                                      <a:latin typeface="Cambria Math" panose="02040503050406030204" pitchFamily="18" charset="0"/>
                                    </a:rPr>
                                    <m:t>𝑋</m:t>
                                  </m:r>
                                </m:sub>
                              </m:sSub>
                            </m:sup>
                          </m:sSubSup>
                        </m:den>
                      </m:f>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𝑁</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sub>
                                  </m:sSub>
                                </m:den>
                              </m:f>
                            </m:e>
                          </m:d>
                        </m:e>
                        <m:sup>
                          <m:r>
                            <a:rPr lang="en-US" i="1">
                              <a:latin typeface="Cambria Math" panose="02040503050406030204" pitchFamily="18" charset="0"/>
                            </a:rPr>
                            <m:t>𝛼</m:t>
                          </m:r>
                        </m:sup>
                      </m:sSup>
                    </m:oMath>
                  </m:oMathPara>
                </a14:m>
                <a:endParaRPr lang="en-US" dirty="0" smtClean="0"/>
              </a:p>
              <a:p>
                <a:pPr lvl="1"/>
                <a:endParaRPr lang="en-US" dirty="0" smtClean="0"/>
              </a:p>
              <a:p>
                <a:pPr lvl="1"/>
                <a:r>
                  <a:rPr lang="en-US" dirty="0" smtClean="0"/>
                  <a:t>where </a:t>
                </a:r>
                <a:r>
                  <a:rPr lang="en-US" dirty="0"/>
                  <a:t>we assume that </a:t>
                </a:r>
                <a14:m>
                  <m:oMath xmlns:m="http://schemas.openxmlformats.org/officeDocument/2006/math">
                    <m:r>
                      <m:rPr>
                        <m:sty m:val="p"/>
                      </m:rPr>
                      <a:rPr lang="en-US">
                        <a:latin typeface="Cambria Math" panose="02040503050406030204" pitchFamily="18" charset="0"/>
                      </a:rPr>
                      <m:t>S</m:t>
                    </m:r>
                    <m:r>
                      <a:rPr lang="en-US" i="1">
                        <a:latin typeface="Cambria Math" panose="02040503050406030204" pitchFamily="18" charset="0"/>
                      </a:rPr>
                      <m:t>=1</m:t>
                    </m:r>
                  </m:oMath>
                </a14:m>
                <a:r>
                  <a:rPr lang="en-US" dirty="0"/>
                  <a:t>.</a:t>
                </a:r>
                <a:endParaRPr lang="en-US" dirty="0" smtClean="0">
                  <a:effectLst/>
                </a:endParaRPr>
              </a:p>
              <a:p>
                <a:pPr marL="45720" indent="0">
                  <a:buNone/>
                </a:pPr>
                <a:r>
                  <a:rPr lang="en-US" dirty="0"/>
                  <a:t>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692"/>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79</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1714640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20000"/>
              </a:bodyPr>
              <a:lstStyle/>
              <a:p>
                <a:r>
                  <a:rPr lang="en-US" dirty="0"/>
                  <a:t>T</a:t>
                </a:r>
                <a:r>
                  <a:rPr lang="en-US" dirty="0" smtClean="0"/>
                  <a:t>o </a:t>
                </a:r>
                <a:r>
                  <a:rPr lang="en-US" dirty="0"/>
                  <a:t>understand what determines the RER, it is necessary to understand how the relative </a:t>
                </a:r>
                <a:r>
                  <a:rPr lang="en-US" dirty="0" err="1" smtClean="0"/>
                  <a:t>nontradable</a:t>
                </a:r>
                <a:r>
                  <a:rPr lang="en-US" dirty="0" smtClean="0"/>
                  <a:t> </a:t>
                </a:r>
                <a:r>
                  <a:rPr lang="en-US" dirty="0"/>
                  <a:t>goods prices are determined.</a:t>
                </a:r>
              </a:p>
              <a:p>
                <a:endParaRPr lang="en-US" dirty="0" smtClean="0"/>
              </a:p>
              <a:p>
                <a:r>
                  <a:rPr lang="en-US" dirty="0" smtClean="0"/>
                  <a:t>Since the </a:t>
                </a:r>
                <a:r>
                  <a:rPr lang="en-US" dirty="0"/>
                  <a:t>relevant variable is the relative price among the </a:t>
                </a:r>
                <a:r>
                  <a:rPr lang="en-US" dirty="0" smtClean="0"/>
                  <a:t>goods, we </a:t>
                </a:r>
                <a:r>
                  <a:rPr lang="en-US" dirty="0"/>
                  <a:t>assume that the price of the tradable goods is constant and equal to 1, </a:t>
                </a:r>
                <a14:m>
                  <m:oMath xmlns:m="http://schemas.openxmlformats.org/officeDocument/2006/math">
                    <m:sSub>
                      <m:sSubPr>
                        <m:ctrlPr>
                          <a:rPr lang="en-US" i="1">
                            <a:latin typeface="Cambria Math" panose="02040503050406030204" pitchFamily="18" charset="0"/>
                          </a:rPr>
                        </m:ctrlPr>
                      </m:sSubPr>
                      <m:e>
                        <m:r>
                          <a:rPr lang="en-US" i="1">
                            <a:latin typeface="Cambria Math"/>
                          </a:rPr>
                          <m:t>𝑝</m:t>
                        </m:r>
                      </m:e>
                      <m:sub>
                        <m:r>
                          <a:rPr lang="en-US" i="1">
                            <a:latin typeface="Cambria Math"/>
                          </a:rPr>
                          <m:t>𝑇</m:t>
                        </m:r>
                      </m:sub>
                    </m:sSub>
                    <m:r>
                      <a:rPr lang="en-US" i="1">
                        <a:latin typeface="Cambria Math"/>
                      </a:rPr>
                      <m:t>=</m:t>
                    </m:r>
                    <m:r>
                      <a:rPr lang="en-US" i="1">
                        <a:latin typeface="Cambria Math"/>
                      </a:rPr>
                      <m:t>𝑆</m:t>
                    </m:r>
                    <m:sSubSup>
                      <m:sSubSupPr>
                        <m:ctrlPr>
                          <a:rPr lang="en-US" i="1">
                            <a:latin typeface="Cambria Math" panose="02040503050406030204" pitchFamily="18" charset="0"/>
                          </a:rPr>
                        </m:ctrlPr>
                      </m:sSubSupPr>
                      <m:e>
                        <m:r>
                          <a:rPr lang="en-US" i="1">
                            <a:latin typeface="Cambria Math"/>
                          </a:rPr>
                          <m:t>𝑝</m:t>
                        </m:r>
                      </m:e>
                      <m:sub>
                        <m:r>
                          <a:rPr lang="en-US" i="1">
                            <a:latin typeface="Cambria Math"/>
                          </a:rPr>
                          <m:t>𝑇</m:t>
                        </m:r>
                      </m:sub>
                      <m:sup>
                        <m:r>
                          <a:rPr lang="en-US" i="1">
                            <a:latin typeface="Cambria Math"/>
                          </a:rPr>
                          <m:t>∗</m:t>
                        </m:r>
                      </m:sup>
                    </m:sSubSup>
                    <m:r>
                      <a:rPr lang="en-US" i="1">
                        <a:latin typeface="Cambria Math"/>
                      </a:rPr>
                      <m:t>=1</m:t>
                    </m:r>
                  </m:oMath>
                </a14:m>
                <a:r>
                  <a:rPr lang="en-US" dirty="0"/>
                  <a:t>, so that:</a:t>
                </a:r>
              </a:p>
              <a:p>
                <a:endParaRPr lang="en-US" dirty="0"/>
              </a:p>
              <a:p>
                <a:pPr marL="45720" indent="0">
                  <a:buNone/>
                </a:pPr>
                <a14:m>
                  <m:oMathPara xmlns:m="http://schemas.openxmlformats.org/officeDocument/2006/math">
                    <m:oMathParaPr>
                      <m:jc m:val="centerGroup"/>
                    </m:oMathParaPr>
                    <m:oMath xmlns:m="http://schemas.openxmlformats.org/officeDocument/2006/math">
                      <m:r>
                        <a:rPr lang="pt-BR" i="1">
                          <a:latin typeface="Cambria Math"/>
                        </a:rPr>
                        <m:t>𝑄</m:t>
                      </m:r>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a:latin typeface="Cambria Math"/>
                                    </a:rPr>
                                    <m:t>S</m:t>
                                  </m:r>
                                  <m:sSubSup>
                                    <m:sSubSupPr>
                                      <m:ctrlPr>
                                        <a:rPr lang="en-US" i="1">
                                          <a:latin typeface="Cambria Math" panose="02040503050406030204" pitchFamily="18" charset="0"/>
                                        </a:rPr>
                                      </m:ctrlPr>
                                    </m:sSubSupPr>
                                    <m:e>
                                      <m:r>
                                        <a:rPr lang="pt-BR" i="1">
                                          <a:latin typeface="Cambria Math"/>
                                        </a:rPr>
                                        <m:t>𝑝</m:t>
                                      </m:r>
                                    </m:e>
                                    <m:sub>
                                      <m:r>
                                        <a:rPr lang="pt-BR" i="1">
                                          <a:latin typeface="Cambria Math"/>
                                        </a:rPr>
                                        <m:t>𝑁</m:t>
                                      </m:r>
                                    </m:sub>
                                    <m:sup>
                                      <m:r>
                                        <a:rPr lang="en-US" i="1">
                                          <a:latin typeface="Cambria Math"/>
                                        </a:rPr>
                                        <m:t>∗</m:t>
                                      </m:r>
                                    </m:sup>
                                  </m:sSubSup>
                                </m:num>
                                <m:den>
                                  <m:sSub>
                                    <m:sSubPr>
                                      <m:ctrlPr>
                                        <a:rPr lang="en-US" i="1">
                                          <a:latin typeface="Cambria Math" panose="02040503050406030204" pitchFamily="18" charset="0"/>
                                        </a:rPr>
                                      </m:ctrlPr>
                                    </m:sSubPr>
                                    <m:e>
                                      <m:r>
                                        <a:rPr lang="pt-BR" i="1">
                                          <a:latin typeface="Cambria Math"/>
                                        </a:rPr>
                                        <m:t>𝑝</m:t>
                                      </m:r>
                                    </m:e>
                                    <m:sub>
                                      <m:r>
                                        <a:rPr lang="pt-BR" i="1">
                                          <a:latin typeface="Cambria Math"/>
                                        </a:rPr>
                                        <m:t>𝑁</m:t>
                                      </m:r>
                                    </m:sub>
                                  </m:sSub>
                                </m:den>
                              </m:f>
                            </m:e>
                          </m:d>
                        </m:e>
                        <m:sup>
                          <m:r>
                            <a:rPr lang="pt-BR" i="1">
                              <a:latin typeface="Cambria Math"/>
                            </a:rPr>
                            <m:t>𝛼</m:t>
                          </m:r>
                        </m:sup>
                      </m:sSup>
                    </m:oMath>
                  </m:oMathPara>
                </a14:m>
                <a:endParaRPr lang="en-US" dirty="0"/>
              </a:p>
              <a:p>
                <a:endParaRPr lang="en-US" dirty="0"/>
              </a:p>
              <a:p>
                <a:r>
                  <a:rPr lang="en-US" dirty="0" smtClean="0"/>
                  <a:t>Therefore</a:t>
                </a:r>
                <a:r>
                  <a:rPr lang="en-US" dirty="0"/>
                  <a:t>, </a:t>
                </a:r>
                <a:r>
                  <a:rPr lang="en-US" b="1" dirty="0"/>
                  <a:t>the variables that affect the real exchange rate are those that determine the relative price of </a:t>
                </a:r>
                <a:r>
                  <a:rPr lang="en-US" b="1" dirty="0" err="1" smtClean="0"/>
                  <a:t>nontradable</a:t>
                </a:r>
                <a:r>
                  <a:rPr lang="en-US" b="1" dirty="0" smtClean="0"/>
                  <a:t> </a:t>
                </a:r>
                <a:r>
                  <a:rPr lang="en-US" b="1" dirty="0"/>
                  <a:t>goods in both countries</a:t>
                </a:r>
                <a:r>
                  <a:rPr lang="en-US" dirty="0"/>
                  <a:t>.</a:t>
                </a:r>
              </a:p>
              <a:p>
                <a:pPr marL="45720" indent="0">
                  <a:buNone/>
                </a:pPr>
                <a:r>
                  <a:rPr lang="en-US" dirty="0"/>
                  <a:t> </a:t>
                </a:r>
              </a:p>
              <a:p>
                <a:pPr marL="45720" indent="0">
                  <a:buNone/>
                </a:pPr>
                <a:endParaRPr lang="en-US" dirty="0"/>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2075" r="-1304"/>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a:t>
            </a:fld>
            <a:endParaRPr lang="pt-BR"/>
          </a:p>
        </p:txBody>
      </p:sp>
      <p:sp>
        <p:nvSpPr>
          <p:cNvPr id="4" name="Titre 3"/>
          <p:cNvSpPr>
            <a:spLocks noGrp="1"/>
          </p:cNvSpPr>
          <p:nvPr>
            <p:ph type="title"/>
          </p:nvPr>
        </p:nvSpPr>
        <p:spPr/>
        <p:txBody>
          <a:bodyPr/>
          <a:lstStyle/>
          <a:p>
            <a:r>
              <a:rPr lang="en-US" dirty="0"/>
              <a:t>The RER and the Price of </a:t>
            </a:r>
            <a:br>
              <a:rPr lang="en-US" dirty="0"/>
            </a:br>
            <a:r>
              <a:rPr lang="en-US" dirty="0" err="1" smtClean="0"/>
              <a:t>nontradable</a:t>
            </a:r>
            <a:r>
              <a:rPr lang="en-US" dirty="0" smtClean="0"/>
              <a:t> </a:t>
            </a:r>
            <a:r>
              <a:rPr lang="en-US" dirty="0"/>
              <a:t>Goods</a:t>
            </a:r>
          </a:p>
        </p:txBody>
      </p:sp>
    </p:spTree>
    <p:extLst>
      <p:ext uri="{BB962C8B-B14F-4D97-AF65-F5344CB8AC3E}">
        <p14:creationId xmlns:p14="http://schemas.microsoft.com/office/powerpoint/2010/main" val="188014071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55000" lnSpcReduction="20000"/>
              </a:bodyPr>
              <a:lstStyle/>
              <a:p>
                <a:r>
                  <a:rPr lang="en-US" sz="3300" dirty="0"/>
                  <a:t>Substituting the prices of non-tradables in the two </a:t>
                </a:r>
                <a:r>
                  <a:rPr lang="en-US" sz="3300" dirty="0" smtClean="0"/>
                  <a:t>countries </a:t>
                </a:r>
                <a:r>
                  <a:rPr lang="en-US" sz="3300" dirty="0"/>
                  <a:t>into the </a:t>
                </a:r>
                <a:r>
                  <a:rPr lang="en-US" sz="3300" dirty="0" smtClean="0"/>
                  <a:t>RER, </a:t>
                </a:r>
                <a:r>
                  <a:rPr lang="en-US" sz="3300" dirty="0"/>
                  <a:t>we have that: </a:t>
                </a:r>
              </a:p>
              <a:p>
                <a:pPr marL="45720" indent="0">
                  <a:buNone/>
                </a:pPr>
                <a14:m>
                  <m:oMathPara xmlns:m="http://schemas.openxmlformats.org/officeDocument/2006/math">
                    <m:oMathParaPr>
                      <m:jc m:val="centerGroup"/>
                    </m:oMathParaPr>
                    <m:oMath xmlns:m="http://schemas.openxmlformats.org/officeDocument/2006/math">
                      <m:r>
                        <a:rPr lang="en-US" sz="3300" i="1">
                          <a:latin typeface="Cambria Math" panose="02040503050406030204" pitchFamily="18" charset="0"/>
                        </a:rPr>
                        <m:t>𝑄</m:t>
                      </m:r>
                      <m:r>
                        <a:rPr lang="en-US" sz="3300" i="1">
                          <a:latin typeface="Cambria Math" panose="02040503050406030204" pitchFamily="18" charset="0"/>
                        </a:rPr>
                        <m:t>=</m:t>
                      </m:r>
                      <m:sSup>
                        <m:sSupPr>
                          <m:ctrlPr>
                            <a:rPr lang="en-US" sz="3300" i="1">
                              <a:latin typeface="Cambria Math" panose="02040503050406030204" pitchFamily="18" charset="0"/>
                            </a:rPr>
                          </m:ctrlPr>
                        </m:sSupPr>
                        <m:e>
                          <m:d>
                            <m:dPr>
                              <m:begChr m:val="["/>
                              <m:endChr m:val="]"/>
                              <m:ctrlPr>
                                <a:rPr lang="en-US" sz="3300" i="1">
                                  <a:latin typeface="Cambria Math" panose="02040503050406030204" pitchFamily="18" charset="0"/>
                                </a:rPr>
                              </m:ctrlPr>
                            </m:dPr>
                            <m:e>
                              <m:f>
                                <m:fPr>
                                  <m:ctrlPr>
                                    <a:rPr lang="en-US" sz="3300" i="1">
                                      <a:latin typeface="Cambria Math" panose="02040503050406030204" pitchFamily="18" charset="0"/>
                                    </a:rPr>
                                  </m:ctrlPr>
                                </m:fPr>
                                <m:num>
                                  <m:sSup>
                                    <m:sSupPr>
                                      <m:ctrlPr>
                                        <a:rPr lang="en-US" sz="3300" i="1">
                                          <a:latin typeface="Cambria Math" panose="02040503050406030204" pitchFamily="18" charset="0"/>
                                        </a:rPr>
                                      </m:ctrlPr>
                                    </m:sSupPr>
                                    <m:e>
                                      <m:d>
                                        <m:dPr>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pt-BR" sz="3300" i="1">
                                                  <a:latin typeface="Cambria Math" panose="02040503050406030204" pitchFamily="18" charset="0"/>
                                                </a:rPr>
                                                <m:t>𝑝</m:t>
                                              </m:r>
                                            </m:e>
                                            <m:sub>
                                              <m:r>
                                                <a:rPr lang="pt-BR" sz="3300" i="1">
                                                  <a:latin typeface="Cambria Math" panose="02040503050406030204" pitchFamily="18" charset="0"/>
                                                </a:rPr>
                                                <m:t>𝑋</m:t>
                                              </m:r>
                                            </m:sub>
                                          </m:sSub>
                                          <m:sSubSup>
                                            <m:sSubSupPr>
                                              <m:ctrlPr>
                                                <a:rPr lang="en-US" sz="3300" i="1">
                                                  <a:latin typeface="Cambria Math" panose="02040503050406030204" pitchFamily="18" charset="0"/>
                                                </a:rPr>
                                              </m:ctrlPr>
                                            </m:sSubSupPr>
                                            <m:e>
                                              <m:r>
                                                <a:rPr lang="en-US" sz="3300" i="1">
                                                  <a:latin typeface="Cambria Math" panose="02040503050406030204" pitchFamily="18" charset="0"/>
                                                </a:rPr>
                                                <m:t>𝑎</m:t>
                                              </m:r>
                                            </m:e>
                                            <m:sub>
                                              <m:r>
                                                <a:rPr lang="en-US" sz="3300" i="1">
                                                  <a:latin typeface="Cambria Math" panose="02040503050406030204" pitchFamily="18" charset="0"/>
                                                </a:rPr>
                                                <m:t>𝑋</m:t>
                                              </m:r>
                                            </m:sub>
                                            <m:sup>
                                              <m:r>
                                                <a:rPr lang="en-US" sz="3300" i="1">
                                                  <a:latin typeface="Cambria Math" panose="02040503050406030204" pitchFamily="18" charset="0"/>
                                                </a:rPr>
                                                <m:t>∗</m:t>
                                              </m:r>
                                            </m:sup>
                                          </m:sSubSup>
                                        </m:e>
                                      </m:d>
                                    </m:e>
                                    <m:sup>
                                      <m:f>
                                        <m:fPr>
                                          <m:ctrlPr>
                                            <a:rPr lang="en-US" sz="3300" i="1">
                                              <a:latin typeface="Cambria Math" panose="02040503050406030204" pitchFamily="18" charset="0"/>
                                            </a:rPr>
                                          </m:ctrlPr>
                                        </m:fPr>
                                        <m:num>
                                          <m:r>
                                            <a:rPr lang="pt-BR" sz="3300" i="1">
                                              <a:latin typeface="Cambria Math" panose="02040503050406030204" pitchFamily="18" charset="0"/>
                                            </a:rPr>
                                            <m:t>𝜌</m:t>
                                          </m:r>
                                        </m:num>
                                        <m:den>
                                          <m:r>
                                            <a:rPr lang="pt-BR" sz="3300" i="1">
                                              <a:latin typeface="Cambria Math" panose="02040503050406030204" pitchFamily="18" charset="0"/>
                                            </a:rPr>
                                            <m:t>𝜌</m:t>
                                          </m:r>
                                          <m:r>
                                            <a:rPr lang="en-US" sz="3300" i="1">
                                              <a:latin typeface="Cambria Math" panose="02040503050406030204" pitchFamily="18" charset="0"/>
                                            </a:rPr>
                                            <m:t>−1</m:t>
                                          </m:r>
                                        </m:den>
                                      </m:f>
                                    </m:sup>
                                  </m:sSup>
                                  <m:r>
                                    <a:rPr lang="en-US" sz="3300" i="1">
                                      <a:latin typeface="Cambria Math" panose="02040503050406030204" pitchFamily="18" charset="0"/>
                                    </a:rPr>
                                    <m:t>+1</m:t>
                                  </m:r>
                                </m:num>
                                <m:den>
                                  <m:sSup>
                                    <m:sSupPr>
                                      <m:ctrlPr>
                                        <a:rPr lang="en-US" sz="3300" i="1">
                                          <a:latin typeface="Cambria Math" panose="02040503050406030204" pitchFamily="18" charset="0"/>
                                        </a:rPr>
                                      </m:ctrlPr>
                                    </m:sSupPr>
                                    <m:e>
                                      <m:d>
                                        <m:dPr>
                                          <m:ctrlPr>
                                            <a:rPr lang="en-US" sz="3300" i="1">
                                              <a:latin typeface="Cambria Math" panose="02040503050406030204" pitchFamily="18" charset="0"/>
                                            </a:rPr>
                                          </m:ctrlPr>
                                        </m:dPr>
                                        <m:e>
                                          <m:sSub>
                                            <m:sSubPr>
                                              <m:ctrlPr>
                                                <a:rPr lang="en-US" sz="3300" i="1">
                                                  <a:latin typeface="Cambria Math" panose="02040503050406030204" pitchFamily="18" charset="0"/>
                                                </a:rPr>
                                              </m:ctrlPr>
                                            </m:sSubPr>
                                            <m:e>
                                              <m:r>
                                                <a:rPr lang="pt-BR" sz="3300" i="1">
                                                  <a:latin typeface="Cambria Math" panose="02040503050406030204" pitchFamily="18" charset="0"/>
                                                </a:rPr>
                                                <m:t>𝑝</m:t>
                                              </m:r>
                                            </m:e>
                                            <m:sub>
                                              <m:r>
                                                <a:rPr lang="pt-BR" sz="3300" i="1">
                                                  <a:latin typeface="Cambria Math" panose="02040503050406030204" pitchFamily="18" charset="0"/>
                                                </a:rPr>
                                                <m:t>𝑋</m:t>
                                              </m:r>
                                            </m:sub>
                                          </m:sSub>
                                          <m:sSub>
                                            <m:sSubPr>
                                              <m:ctrlPr>
                                                <a:rPr lang="en-US" sz="3300" i="1">
                                                  <a:latin typeface="Cambria Math" panose="02040503050406030204" pitchFamily="18" charset="0"/>
                                                </a:rPr>
                                              </m:ctrlPr>
                                            </m:sSubPr>
                                            <m:e>
                                              <m:r>
                                                <a:rPr lang="pt-BR" sz="3300" i="1">
                                                  <a:latin typeface="Cambria Math" panose="02040503050406030204" pitchFamily="18" charset="0"/>
                                                </a:rPr>
                                                <m:t>𝑎</m:t>
                                              </m:r>
                                            </m:e>
                                            <m:sub>
                                              <m:r>
                                                <a:rPr lang="pt-BR" sz="3300" i="1">
                                                  <a:latin typeface="Cambria Math" panose="02040503050406030204" pitchFamily="18" charset="0"/>
                                                </a:rPr>
                                                <m:t>𝑋</m:t>
                                              </m:r>
                                            </m:sub>
                                          </m:sSub>
                                        </m:e>
                                      </m:d>
                                    </m:e>
                                    <m:sup>
                                      <m:f>
                                        <m:fPr>
                                          <m:ctrlPr>
                                            <a:rPr lang="en-US" sz="3300" i="1">
                                              <a:latin typeface="Cambria Math" panose="02040503050406030204" pitchFamily="18" charset="0"/>
                                            </a:rPr>
                                          </m:ctrlPr>
                                        </m:fPr>
                                        <m:num>
                                          <m:r>
                                            <a:rPr lang="pt-BR" sz="3300" i="1">
                                              <a:latin typeface="Cambria Math" panose="02040503050406030204" pitchFamily="18" charset="0"/>
                                            </a:rPr>
                                            <m:t>𝜌</m:t>
                                          </m:r>
                                        </m:num>
                                        <m:den>
                                          <m:r>
                                            <a:rPr lang="pt-BR" sz="3300" i="1">
                                              <a:latin typeface="Cambria Math" panose="02040503050406030204" pitchFamily="18" charset="0"/>
                                            </a:rPr>
                                            <m:t>𝜌</m:t>
                                          </m:r>
                                          <m:r>
                                            <a:rPr lang="en-US" sz="3300" i="1">
                                              <a:latin typeface="Cambria Math" panose="02040503050406030204" pitchFamily="18" charset="0"/>
                                            </a:rPr>
                                            <m:t>−1</m:t>
                                          </m:r>
                                        </m:den>
                                      </m:f>
                                    </m:sup>
                                  </m:sSup>
                                  <m:r>
                                    <a:rPr lang="en-US" sz="3300" i="1">
                                      <a:latin typeface="Cambria Math" panose="02040503050406030204" pitchFamily="18" charset="0"/>
                                    </a:rPr>
                                    <m:t>+1</m:t>
                                  </m:r>
                                </m:den>
                              </m:f>
                            </m:e>
                          </m:d>
                        </m:e>
                        <m:sup>
                          <m:f>
                            <m:fPr>
                              <m:ctrlPr>
                                <a:rPr lang="en-US" sz="3300" i="1">
                                  <a:latin typeface="Cambria Math" panose="02040503050406030204" pitchFamily="18" charset="0"/>
                                </a:rPr>
                              </m:ctrlPr>
                            </m:fPr>
                            <m:num>
                              <m:r>
                                <a:rPr lang="pt-BR" sz="3300" i="1">
                                  <a:latin typeface="Cambria Math" panose="02040503050406030204" pitchFamily="18" charset="0"/>
                                </a:rPr>
                                <m:t>𝜌</m:t>
                              </m:r>
                              <m:r>
                                <a:rPr lang="en-US" sz="3300" i="1">
                                  <a:latin typeface="Cambria Math" panose="02040503050406030204" pitchFamily="18" charset="0"/>
                                </a:rPr>
                                <m:t>−1</m:t>
                              </m:r>
                            </m:num>
                            <m:den>
                              <m:r>
                                <a:rPr lang="pt-BR" sz="3300" i="1">
                                  <a:latin typeface="Cambria Math" panose="02040503050406030204" pitchFamily="18" charset="0"/>
                                </a:rPr>
                                <m:t>𝜌</m:t>
                              </m:r>
                            </m:den>
                          </m:f>
                        </m:sup>
                      </m:sSup>
                      <m:f>
                        <m:fPr>
                          <m:ctrlPr>
                            <a:rPr lang="en-US" sz="3300" i="1">
                              <a:latin typeface="Cambria Math" panose="02040503050406030204" pitchFamily="18" charset="0"/>
                            </a:rPr>
                          </m:ctrlPr>
                        </m:fPr>
                        <m:num>
                          <m:sSub>
                            <m:sSubPr>
                              <m:ctrlPr>
                                <a:rPr lang="en-US" sz="3300" i="1">
                                  <a:latin typeface="Cambria Math" panose="02040503050406030204" pitchFamily="18" charset="0"/>
                                </a:rPr>
                              </m:ctrlPr>
                            </m:sSubPr>
                            <m:e>
                              <m:r>
                                <a:rPr lang="en-US" sz="3300" i="1">
                                  <a:latin typeface="Cambria Math" panose="02040503050406030204" pitchFamily="18" charset="0"/>
                                </a:rPr>
                                <m:t>𝑎</m:t>
                              </m:r>
                            </m:e>
                            <m:sub>
                              <m:r>
                                <a:rPr lang="en-US" sz="3300" i="1">
                                  <a:latin typeface="Cambria Math" panose="02040503050406030204" pitchFamily="18" charset="0"/>
                                </a:rPr>
                                <m:t>𝑀</m:t>
                              </m:r>
                            </m:sub>
                          </m:sSub>
                          <m:sSub>
                            <m:sSubPr>
                              <m:ctrlPr>
                                <a:rPr lang="en-US" sz="3300" i="1">
                                  <a:latin typeface="Cambria Math" panose="02040503050406030204" pitchFamily="18" charset="0"/>
                                </a:rPr>
                              </m:ctrlPr>
                            </m:sSubPr>
                            <m:e>
                              <m:r>
                                <a:rPr lang="en-US" sz="3300" i="1">
                                  <a:latin typeface="Cambria Math" panose="02040503050406030204" pitchFamily="18" charset="0"/>
                                </a:rPr>
                                <m:t>𝑎</m:t>
                              </m:r>
                            </m:e>
                            <m:sub>
                              <m:r>
                                <a:rPr lang="en-US" sz="3300" i="1">
                                  <a:latin typeface="Cambria Math" panose="02040503050406030204" pitchFamily="18" charset="0"/>
                                </a:rPr>
                                <m:t>𝑁</m:t>
                              </m:r>
                            </m:sub>
                          </m:sSub>
                        </m:num>
                        <m:den>
                          <m:sSubSup>
                            <m:sSubSupPr>
                              <m:ctrlPr>
                                <a:rPr lang="en-US" sz="3300" i="1">
                                  <a:latin typeface="Cambria Math" panose="02040503050406030204" pitchFamily="18" charset="0"/>
                                </a:rPr>
                              </m:ctrlPr>
                            </m:sSubSupPr>
                            <m:e>
                              <m:r>
                                <a:rPr lang="en-US" sz="3300" i="1">
                                  <a:latin typeface="Cambria Math" panose="02040503050406030204" pitchFamily="18" charset="0"/>
                                </a:rPr>
                                <m:t>𝑎</m:t>
                              </m:r>
                            </m:e>
                            <m:sub>
                              <m:r>
                                <a:rPr lang="en-US" sz="3300" i="1">
                                  <a:latin typeface="Cambria Math" panose="02040503050406030204" pitchFamily="18" charset="0"/>
                                </a:rPr>
                                <m:t>𝑀</m:t>
                              </m:r>
                            </m:sub>
                            <m:sup>
                              <m:r>
                                <a:rPr lang="en-US" sz="3300" i="1">
                                  <a:latin typeface="Cambria Math" panose="02040503050406030204" pitchFamily="18" charset="0"/>
                                </a:rPr>
                                <m:t>∗</m:t>
                              </m:r>
                            </m:sup>
                          </m:sSubSup>
                          <m:sSubSup>
                            <m:sSubSupPr>
                              <m:ctrlPr>
                                <a:rPr lang="en-US" sz="3300" i="1">
                                  <a:latin typeface="Cambria Math" panose="02040503050406030204" pitchFamily="18" charset="0"/>
                                </a:rPr>
                              </m:ctrlPr>
                            </m:sSubSupPr>
                            <m:e>
                              <m:r>
                                <a:rPr lang="en-US" sz="3300" i="1">
                                  <a:latin typeface="Cambria Math" panose="02040503050406030204" pitchFamily="18" charset="0"/>
                                </a:rPr>
                                <m:t>𝑎</m:t>
                              </m:r>
                            </m:e>
                            <m:sub>
                              <m:r>
                                <a:rPr lang="en-US" sz="3300" i="1">
                                  <a:latin typeface="Cambria Math" panose="02040503050406030204" pitchFamily="18" charset="0"/>
                                </a:rPr>
                                <m:t>𝑁</m:t>
                              </m:r>
                            </m:sub>
                            <m:sup>
                              <m:r>
                                <a:rPr lang="en-US" sz="3300" i="1">
                                  <a:latin typeface="Cambria Math" panose="02040503050406030204" pitchFamily="18" charset="0"/>
                                </a:rPr>
                                <m:t>∗</m:t>
                              </m:r>
                            </m:sup>
                          </m:sSubSup>
                        </m:den>
                      </m:f>
                    </m:oMath>
                  </m:oMathPara>
                </a14:m>
                <a:endParaRPr lang="en-US" sz="3300" dirty="0" smtClean="0"/>
              </a:p>
              <a:p>
                <a:endParaRPr lang="en-US" sz="3300" dirty="0" smtClean="0"/>
              </a:p>
              <a:p>
                <a:r>
                  <a:rPr lang="en-US" sz="3300" dirty="0" smtClean="0"/>
                  <a:t>Given </a:t>
                </a:r>
                <a:r>
                  <a:rPr lang="en-US" sz="3300" dirty="0"/>
                  <a:t>the </a:t>
                </a:r>
                <a:r>
                  <a:rPr lang="en-US" sz="3300" dirty="0" smtClean="0"/>
                  <a:t>comparative advantage pattern, </a:t>
                </a:r>
                <a:r>
                  <a:rPr lang="en-US" sz="3300" b="1" dirty="0"/>
                  <a:t>a permanent increase in the terms of trade</a:t>
                </a:r>
                <a:r>
                  <a:rPr lang="en-US" sz="3300" dirty="0"/>
                  <a:t>, </a:t>
                </a:r>
                <a14:m>
                  <m:oMath xmlns:m="http://schemas.openxmlformats.org/officeDocument/2006/math">
                    <m:sSub>
                      <m:sSubPr>
                        <m:ctrlPr>
                          <a:rPr lang="en-US" sz="3300" i="1">
                            <a:latin typeface="Cambria Math" panose="02040503050406030204" pitchFamily="18" charset="0"/>
                          </a:rPr>
                        </m:ctrlPr>
                      </m:sSubPr>
                      <m:e>
                        <m:r>
                          <a:rPr lang="en-US" sz="3300" i="1">
                            <a:latin typeface="Cambria Math" panose="02040503050406030204" pitchFamily="18" charset="0"/>
                          </a:rPr>
                          <m:t>𝑝</m:t>
                        </m:r>
                      </m:e>
                      <m:sub>
                        <m:r>
                          <a:rPr lang="en-US" sz="3300" i="1">
                            <a:latin typeface="Cambria Math" panose="02040503050406030204" pitchFamily="18" charset="0"/>
                          </a:rPr>
                          <m:t>𝑥</m:t>
                        </m:r>
                      </m:sub>
                    </m:sSub>
                  </m:oMath>
                </a14:m>
                <a:r>
                  <a:rPr lang="en-US" sz="3300" dirty="0"/>
                  <a:t>, </a:t>
                </a:r>
                <a:r>
                  <a:rPr lang="en-US" sz="3300" b="1" dirty="0"/>
                  <a:t>causes an appreciation of the RER</a:t>
                </a:r>
                <a:r>
                  <a:rPr lang="en-US" sz="3300" dirty="0"/>
                  <a:t>: </a:t>
                </a:r>
                <a14:m>
                  <m:oMath xmlns:m="http://schemas.openxmlformats.org/officeDocument/2006/math">
                    <m:f>
                      <m:fPr>
                        <m:ctrlPr>
                          <a:rPr lang="en-US" sz="3300" i="1">
                            <a:latin typeface="Cambria Math" panose="02040503050406030204" pitchFamily="18" charset="0"/>
                          </a:rPr>
                        </m:ctrlPr>
                      </m:fPr>
                      <m:num>
                        <m:r>
                          <a:rPr lang="en-US" sz="3300" i="1">
                            <a:latin typeface="Cambria Math" panose="02040503050406030204" pitchFamily="18" charset="0"/>
                          </a:rPr>
                          <m:t>𝜕</m:t>
                        </m:r>
                        <m:r>
                          <a:rPr lang="en-US" sz="3300" i="1">
                            <a:latin typeface="Cambria Math" panose="02040503050406030204" pitchFamily="18" charset="0"/>
                          </a:rPr>
                          <m:t>𝑄</m:t>
                        </m:r>
                      </m:num>
                      <m:den>
                        <m:r>
                          <a:rPr lang="en-US" sz="3300" i="1">
                            <a:latin typeface="Cambria Math" panose="02040503050406030204" pitchFamily="18" charset="0"/>
                          </a:rPr>
                          <m:t>𝜕</m:t>
                        </m:r>
                        <m:r>
                          <a:rPr lang="en-US" sz="3300" i="1">
                            <a:latin typeface="Cambria Math" panose="02040503050406030204" pitchFamily="18" charset="0"/>
                          </a:rPr>
                          <m:t>𝑥</m:t>
                        </m:r>
                      </m:den>
                    </m:f>
                    <m:r>
                      <a:rPr lang="en-US" sz="3300" i="1">
                        <a:latin typeface="Cambria Math" panose="02040503050406030204" pitchFamily="18" charset="0"/>
                      </a:rPr>
                      <m:t>&lt;0</m:t>
                    </m:r>
                  </m:oMath>
                </a14:m>
                <a:r>
                  <a:rPr lang="en-US" sz="3300" dirty="0"/>
                  <a:t>. </a:t>
                </a:r>
                <a:endParaRPr lang="en-US" sz="3300" dirty="0" smtClean="0"/>
              </a:p>
              <a:p>
                <a:endParaRPr lang="en-US" sz="3300" dirty="0"/>
              </a:p>
              <a:p>
                <a:r>
                  <a:rPr lang="en-US" sz="3300" dirty="0" smtClean="0"/>
                  <a:t>Intuition: </a:t>
                </a:r>
              </a:p>
              <a:p>
                <a:pPr lvl="1"/>
                <a:r>
                  <a:rPr lang="en-US" sz="2900" dirty="0" smtClean="0"/>
                  <a:t>an </a:t>
                </a:r>
                <a:r>
                  <a:rPr lang="en-US" sz="2900" dirty="0"/>
                  <a:t>improvement in the </a:t>
                </a:r>
                <a:r>
                  <a:rPr lang="en-US" sz="2900" dirty="0" smtClean="0"/>
                  <a:t>TOT = an </a:t>
                </a:r>
                <a:r>
                  <a:rPr lang="en-US" sz="2900" dirty="0"/>
                  <a:t>increase in the real income for the country. </a:t>
                </a:r>
                <a:endParaRPr lang="en-US" sz="2900" dirty="0" smtClean="0"/>
              </a:p>
              <a:p>
                <a:pPr lvl="1"/>
                <a:r>
                  <a:rPr lang="en-US" sz="2900" dirty="0" smtClean="0"/>
                  <a:t>Higher income =&gt; more consumption =&gt; higher relative </a:t>
                </a:r>
                <a:r>
                  <a:rPr lang="en-US" sz="2900" dirty="0"/>
                  <a:t>price of </a:t>
                </a:r>
                <a:r>
                  <a:rPr lang="en-US" sz="2900" dirty="0" err="1" smtClean="0"/>
                  <a:t>nontradables</a:t>
                </a:r>
                <a:r>
                  <a:rPr lang="en-US" sz="2900" dirty="0" smtClean="0"/>
                  <a:t> </a:t>
                </a:r>
                <a:r>
                  <a:rPr lang="en-US" sz="2900" dirty="0"/>
                  <a:t>to rebalance the market of this good.</a:t>
                </a:r>
                <a:endParaRPr lang="en-US" dirty="0"/>
              </a:p>
              <a:p>
                <a:pPr marL="45720" indent="0">
                  <a:buNone/>
                </a:pPr>
                <a:endParaRPr lang="en-US" i="1" dirty="0" smtClean="0"/>
              </a:p>
              <a:p>
                <a:pPr marL="45720" indent="0">
                  <a:buNone/>
                </a:pPr>
                <a:endParaRPr lang="en-US" dirty="0" smtClean="0">
                  <a:effectLst/>
                </a:endParaRPr>
              </a:p>
              <a:p>
                <a:pPr marL="45720" indent="0">
                  <a:buNone/>
                </a:pPr>
                <a:r>
                  <a:rPr lang="en-US" dirty="0"/>
                  <a:t>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936"/>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80</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15352919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r>
              <a:rPr lang="en-US" sz="3600" dirty="0" smtClean="0"/>
              <a:t>We have analyzed the impact of a permanent TOT change </a:t>
            </a:r>
          </a:p>
          <a:p>
            <a:pPr marL="365760" lvl="1" indent="0">
              <a:buNone/>
            </a:pPr>
            <a:r>
              <a:rPr lang="en-US" sz="3400" dirty="0" smtClean="0"/>
              <a:t>=&gt; No change in the  </a:t>
            </a:r>
            <a:r>
              <a:rPr lang="en-US" sz="3400" dirty="0"/>
              <a:t>affect the relative disposable income between the two periods, so </a:t>
            </a:r>
            <a:r>
              <a:rPr lang="en-US" sz="3400" dirty="0" smtClean="0"/>
              <a:t>no impact </a:t>
            </a:r>
            <a:r>
              <a:rPr lang="en-US" sz="3400" dirty="0"/>
              <a:t>on the </a:t>
            </a:r>
            <a:r>
              <a:rPr lang="en-US" sz="3400" dirty="0" smtClean="0"/>
              <a:t>CA balance</a:t>
            </a:r>
            <a:r>
              <a:rPr lang="en-US" sz="3400" dirty="0"/>
              <a:t>. </a:t>
            </a:r>
            <a:endParaRPr lang="en-US" sz="3400" dirty="0" smtClean="0"/>
          </a:p>
          <a:p>
            <a:endParaRPr lang="en-US" sz="3600" dirty="0" smtClean="0"/>
          </a:p>
          <a:p>
            <a:r>
              <a:rPr lang="en-US" sz="3600" dirty="0" smtClean="0"/>
              <a:t>The </a:t>
            </a:r>
            <a:r>
              <a:rPr lang="en-US" sz="3600" dirty="0"/>
              <a:t>exchange rate appreciation occurs because the terms of trade alters the relation between the </a:t>
            </a:r>
            <a:r>
              <a:rPr lang="en-US" sz="3600" dirty="0" smtClean="0"/>
              <a:t>CA and </a:t>
            </a:r>
            <a:r>
              <a:rPr lang="en-US" sz="3600" dirty="0"/>
              <a:t>the </a:t>
            </a:r>
            <a:r>
              <a:rPr lang="en-US" sz="3600" dirty="0" smtClean="0"/>
              <a:t>RER. </a:t>
            </a:r>
          </a:p>
          <a:p>
            <a:pPr lvl="1"/>
            <a:endParaRPr lang="en-US" sz="3400" dirty="0" smtClean="0"/>
          </a:p>
          <a:p>
            <a:pPr lvl="1"/>
            <a:r>
              <a:rPr lang="en-US" sz="3400" dirty="0" smtClean="0"/>
              <a:t>An improvement </a:t>
            </a:r>
            <a:r>
              <a:rPr lang="en-US" sz="3400" dirty="0"/>
              <a:t>in the </a:t>
            </a:r>
            <a:r>
              <a:rPr lang="en-US" sz="3400" dirty="0" smtClean="0"/>
              <a:t>TOT increase the </a:t>
            </a:r>
            <a:r>
              <a:rPr lang="en-US" sz="3400" dirty="0"/>
              <a:t>trade balance for a given RER. </a:t>
            </a:r>
            <a:endParaRPr lang="en-US" sz="3400" dirty="0" smtClean="0"/>
          </a:p>
          <a:p>
            <a:pPr lvl="1"/>
            <a:endParaRPr lang="en-US" sz="3400" dirty="0" smtClean="0"/>
          </a:p>
          <a:p>
            <a:pPr lvl="1"/>
            <a:r>
              <a:rPr lang="en-US" sz="3400" dirty="0" smtClean="0"/>
              <a:t>Hence, </a:t>
            </a:r>
            <a:r>
              <a:rPr lang="en-US" sz="3400" dirty="0"/>
              <a:t>to maintain the trade balance and, consequently, a constant </a:t>
            </a:r>
            <a:r>
              <a:rPr lang="en-US" sz="3400" dirty="0" smtClean="0"/>
              <a:t>CA, </a:t>
            </a:r>
            <a:r>
              <a:rPr lang="en-US" sz="3400" dirty="0"/>
              <a:t>there should be an appreciation of the RER.</a:t>
            </a:r>
          </a:p>
          <a:p>
            <a:pPr marL="45720" indent="0">
              <a:buNone/>
            </a:pPr>
            <a:endParaRPr lang="en-US" i="1" dirty="0" smtClean="0"/>
          </a:p>
          <a:p>
            <a:pPr marL="45720" indent="0">
              <a:buNone/>
            </a:pPr>
            <a:endParaRPr lang="en-US" dirty="0" smtClean="0">
              <a:effectLst/>
            </a:endParaRPr>
          </a:p>
          <a:p>
            <a:pPr marL="45720" indent="0">
              <a:buNone/>
            </a:pPr>
            <a:r>
              <a:rPr lang="en-US" dirty="0"/>
              <a:t>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81</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544013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55000" lnSpcReduction="20000"/>
          </a:bodyPr>
          <a:lstStyle/>
          <a:p>
            <a:r>
              <a:rPr lang="en-US" sz="3600" dirty="0" smtClean="0"/>
              <a:t>Temporary </a:t>
            </a:r>
            <a:r>
              <a:rPr lang="en-US" sz="3600" dirty="0"/>
              <a:t>changes in the terms of trade would, therefore, have, an additional impact on the equilibrium </a:t>
            </a:r>
            <a:r>
              <a:rPr lang="en-US" sz="3600" dirty="0" smtClean="0"/>
              <a:t>CA level</a:t>
            </a:r>
            <a:r>
              <a:rPr lang="en-US" sz="3600" dirty="0"/>
              <a:t>. </a:t>
            </a:r>
            <a:endParaRPr lang="en-US" sz="3600" dirty="0" smtClean="0"/>
          </a:p>
          <a:p>
            <a:pPr lvl="1"/>
            <a:endParaRPr lang="en-US" sz="3400" dirty="0" smtClean="0"/>
          </a:p>
          <a:p>
            <a:pPr lvl="1"/>
            <a:r>
              <a:rPr lang="en-US" sz="3400" dirty="0" smtClean="0"/>
              <a:t>TOT improvement = higher domestic </a:t>
            </a:r>
            <a:r>
              <a:rPr lang="en-US" sz="3400" dirty="0"/>
              <a:t>purchasing power. </a:t>
            </a:r>
            <a:endParaRPr lang="en-US" sz="3400" dirty="0" smtClean="0"/>
          </a:p>
          <a:p>
            <a:pPr lvl="1"/>
            <a:endParaRPr lang="en-US" sz="3400" dirty="0" smtClean="0"/>
          </a:p>
          <a:p>
            <a:pPr lvl="1"/>
            <a:r>
              <a:rPr lang="en-US" sz="3400" dirty="0" smtClean="0"/>
              <a:t>If </a:t>
            </a:r>
            <a:r>
              <a:rPr lang="en-US" sz="3400" dirty="0"/>
              <a:t>the improvement is temporary, the effect on the current account is equivalent to a positive and temporary income </a:t>
            </a:r>
            <a:r>
              <a:rPr lang="en-US" sz="3400" dirty="0" smtClean="0"/>
              <a:t>shock: </a:t>
            </a:r>
            <a:r>
              <a:rPr lang="en-US" sz="3200" dirty="0" smtClean="0"/>
              <a:t>it </a:t>
            </a:r>
            <a:r>
              <a:rPr lang="en-US" sz="3200" dirty="0"/>
              <a:t>causes an increase in the current-account balance. </a:t>
            </a:r>
            <a:endParaRPr lang="en-US" sz="3200" dirty="0" smtClean="0"/>
          </a:p>
          <a:p>
            <a:pPr lvl="1"/>
            <a:endParaRPr lang="en-US" sz="3200" dirty="0" smtClean="0"/>
          </a:p>
          <a:p>
            <a:pPr lvl="1"/>
            <a:r>
              <a:rPr lang="en-US" sz="3200" dirty="0" smtClean="0"/>
              <a:t>Greater C</a:t>
            </a:r>
            <a:r>
              <a:rPr lang="fr-FR" sz="3200" dirty="0" smtClean="0"/>
              <a:t>A </a:t>
            </a:r>
            <a:r>
              <a:rPr lang="en-US" sz="3200" dirty="0" smtClean="0"/>
              <a:t>balances </a:t>
            </a:r>
            <a:r>
              <a:rPr lang="en-US" sz="3200" dirty="0"/>
              <a:t>are associated with a more depreciated exchange, in this way mitigating the appreciation resulting from the direct impact on relative prices </a:t>
            </a:r>
            <a:r>
              <a:rPr lang="en-US" sz="3200" dirty="0" smtClean="0"/>
              <a:t>previously discussed.</a:t>
            </a:r>
            <a:endParaRPr lang="en-US" sz="3200" dirty="0"/>
          </a:p>
          <a:p>
            <a:endParaRPr lang="en-US" dirty="0"/>
          </a:p>
          <a:p>
            <a:pPr marL="45720" indent="0">
              <a:buNone/>
            </a:pPr>
            <a:endParaRPr lang="en-US" i="1" dirty="0" smtClean="0"/>
          </a:p>
          <a:p>
            <a:pPr marL="45720" indent="0">
              <a:buNone/>
            </a:pPr>
            <a:endParaRPr lang="en-US" dirty="0" smtClean="0">
              <a:effectLst/>
            </a:endParaRPr>
          </a:p>
          <a:p>
            <a:pPr marL="45720" indent="0">
              <a:buNone/>
            </a:pPr>
            <a:r>
              <a:rPr lang="en-US" dirty="0"/>
              <a:t>	</a:t>
            </a:r>
          </a:p>
          <a:p>
            <a:endParaRPr lang="en-US" dirty="0"/>
          </a:p>
        </p:txBody>
      </p:sp>
      <p:sp>
        <p:nvSpPr>
          <p:cNvPr id="3" name="Espace réservé du numéro de diapositive 2"/>
          <p:cNvSpPr>
            <a:spLocks noGrp="1"/>
          </p:cNvSpPr>
          <p:nvPr>
            <p:ph type="sldNum" sz="quarter" idx="12"/>
          </p:nvPr>
        </p:nvSpPr>
        <p:spPr/>
        <p:txBody>
          <a:bodyPr/>
          <a:lstStyle/>
          <a:p>
            <a:fld id="{D2D54FD4-E6A3-4A1F-8C5C-1619D1E75EAA}" type="slidenum">
              <a:rPr lang="pt-BR" smtClean="0"/>
              <a:t>82</a:t>
            </a:fld>
            <a:endParaRPr lang="pt-BR"/>
          </a:p>
        </p:txBody>
      </p:sp>
      <p:sp>
        <p:nvSpPr>
          <p:cNvPr id="4" name="Titre 3"/>
          <p:cNvSpPr>
            <a:spLocks noGrp="1"/>
          </p:cNvSpPr>
          <p:nvPr>
            <p:ph type="title"/>
          </p:nvPr>
        </p:nvSpPr>
        <p:spPr/>
        <p:txBody>
          <a:bodyPr/>
          <a:lstStyle/>
          <a:p>
            <a:r>
              <a:rPr lang="fr-FR" dirty="0" err="1" smtClean="0"/>
              <a:t>Terms</a:t>
            </a:r>
            <a:r>
              <a:rPr lang="fr-FR" dirty="0" smtClean="0"/>
              <a:t> of Trade</a:t>
            </a:r>
            <a:endParaRPr lang="en-US" dirty="0"/>
          </a:p>
        </p:txBody>
      </p:sp>
    </p:spTree>
    <p:extLst>
      <p:ext uri="{BB962C8B-B14F-4D97-AF65-F5344CB8AC3E}">
        <p14:creationId xmlns:p14="http://schemas.microsoft.com/office/powerpoint/2010/main" val="1526280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ce réservé du contenu 1"/>
              <p:cNvSpPr>
                <a:spLocks noGrp="1"/>
              </p:cNvSpPr>
              <p:nvPr>
                <p:ph idx="1"/>
              </p:nvPr>
            </p:nvSpPr>
            <p:spPr/>
            <p:txBody>
              <a:bodyPr>
                <a:normAutofit fontScale="92500" lnSpcReduction="10000"/>
              </a:bodyPr>
              <a:lstStyle/>
              <a:p>
                <a:r>
                  <a:rPr lang="en-US" dirty="0" smtClean="0"/>
                  <a:t>Assumption: </a:t>
                </a:r>
                <a14:m>
                  <m:oMath xmlns:m="http://schemas.openxmlformats.org/officeDocument/2006/math">
                    <m:sSubSup>
                      <m:sSubSupPr>
                        <m:ctrlPr>
                          <a:rPr lang="en-US" i="1">
                            <a:latin typeface="Cambria Math" panose="02040503050406030204" pitchFamily="18" charset="0"/>
                          </a:rPr>
                        </m:ctrlPr>
                      </m:sSubSupPr>
                      <m:e>
                        <m:r>
                          <a:rPr lang="en-US" i="1">
                            <a:latin typeface="Cambria Math"/>
                          </a:rPr>
                          <m:t>𝑝</m:t>
                        </m:r>
                      </m:e>
                      <m:sub>
                        <m:r>
                          <a:rPr lang="en-US" i="1">
                            <a:latin typeface="Cambria Math"/>
                          </a:rPr>
                          <m:t>𝑁</m:t>
                        </m:r>
                      </m:sub>
                      <m:sup>
                        <m:r>
                          <a:rPr lang="en-US" i="1">
                            <a:latin typeface="Cambria Math"/>
                          </a:rPr>
                          <m:t>∗</m:t>
                        </m:r>
                      </m:sup>
                    </m:sSubSup>
                  </m:oMath>
                </a14:m>
                <a:r>
                  <a:rPr lang="en-US" dirty="0"/>
                  <a:t> is </a:t>
                </a:r>
                <a:r>
                  <a:rPr lang="en-US" dirty="0" smtClean="0"/>
                  <a:t>exogenous, not affect my home country economic variables.</a:t>
                </a:r>
              </a:p>
              <a:p>
                <a:endParaRPr lang="en-US" dirty="0" smtClean="0"/>
              </a:p>
              <a:p>
                <a:r>
                  <a:rPr lang="en-US" dirty="0" smtClean="0"/>
                  <a:t>Our model analyzes </a:t>
                </a:r>
                <a:r>
                  <a:rPr lang="en-US" dirty="0"/>
                  <a:t>the variables that affect the relative prices of </a:t>
                </a:r>
                <a:r>
                  <a:rPr lang="en-US" dirty="0" err="1" smtClean="0"/>
                  <a:t>nontradables</a:t>
                </a:r>
                <a:r>
                  <a:rPr lang="en-US" dirty="0" smtClean="0"/>
                  <a:t> </a:t>
                </a:r>
                <a:r>
                  <a:rPr lang="en-US" dirty="0"/>
                  <a:t>in the domestic country,</a:t>
                </a:r>
                <a14:m>
                  <m:oMath xmlns:m="http://schemas.openxmlformats.org/officeDocument/2006/math">
                    <m:r>
                      <a:rPr lang="en-US" i="1">
                        <a:latin typeface="Cambria Math"/>
                      </a:rPr>
                      <m:t> </m:t>
                    </m:r>
                    <m:sSub>
                      <m:sSubPr>
                        <m:ctrlPr>
                          <a:rPr lang="en-US" i="1">
                            <a:latin typeface="Cambria Math" panose="02040503050406030204" pitchFamily="18" charset="0"/>
                          </a:rPr>
                        </m:ctrlPr>
                      </m:sSubPr>
                      <m:e>
                        <m:r>
                          <a:rPr lang="pt-BR" i="1">
                            <a:latin typeface="Cambria Math"/>
                          </a:rPr>
                          <m:t>𝑝</m:t>
                        </m:r>
                      </m:e>
                      <m:sub>
                        <m:r>
                          <a:rPr lang="pt-BR" i="1">
                            <a:latin typeface="Cambria Math"/>
                          </a:rPr>
                          <m:t>𝑁</m:t>
                        </m:r>
                      </m:sub>
                    </m:sSub>
                  </m:oMath>
                </a14:m>
                <a:r>
                  <a:rPr lang="en-US" dirty="0"/>
                  <a:t>. </a:t>
                </a:r>
                <a:endParaRPr lang="en-US" dirty="0" smtClean="0"/>
              </a:p>
              <a:p>
                <a:endParaRPr lang="en-US" dirty="0" smtClean="0"/>
              </a:p>
              <a:p>
                <a:r>
                  <a:rPr lang="en-US" dirty="0" smtClean="0"/>
                  <a:t>An </a:t>
                </a:r>
                <a:r>
                  <a:rPr lang="en-US" dirty="0"/>
                  <a:t>increase in this price causes a reduction in the </a:t>
                </a:r>
                <a:r>
                  <a:rPr lang="en-US" dirty="0" smtClean="0"/>
                  <a:t>RER, that is, </a:t>
                </a:r>
                <a:r>
                  <a:rPr lang="en-US" b="1" dirty="0" smtClean="0"/>
                  <a:t>an </a:t>
                </a:r>
                <a:r>
                  <a:rPr lang="en-US" b="1" dirty="0"/>
                  <a:t>appreciation of the real exchange rate</a:t>
                </a:r>
                <a:r>
                  <a:rPr lang="en-US" dirty="0"/>
                  <a:t>. </a:t>
                </a:r>
                <a:endParaRPr lang="en-US" dirty="0" smtClean="0"/>
              </a:p>
              <a:p>
                <a:endParaRPr lang="en-US" dirty="0" smtClean="0"/>
              </a:p>
              <a:p>
                <a:r>
                  <a:rPr lang="en-US" dirty="0" smtClean="0"/>
                  <a:t>Analogously</a:t>
                </a:r>
                <a:r>
                  <a:rPr lang="en-US" dirty="0"/>
                  <a:t>, </a:t>
                </a:r>
                <a:r>
                  <a:rPr lang="en-US" b="1" dirty="0"/>
                  <a:t>a reduction in the relative price of </a:t>
                </a:r>
                <a:r>
                  <a:rPr lang="en-US" b="1" dirty="0" err="1" smtClean="0"/>
                  <a:t>nontradables</a:t>
                </a:r>
                <a:r>
                  <a:rPr lang="en-US" b="1" dirty="0" smtClean="0"/>
                  <a:t> </a:t>
                </a:r>
                <a:r>
                  <a:rPr lang="en-US" b="1" dirty="0"/>
                  <a:t>means a real exchange rate </a:t>
                </a:r>
                <a:r>
                  <a:rPr lang="en-US" b="1" dirty="0" smtClean="0"/>
                  <a:t>depreciation</a:t>
                </a:r>
                <a:r>
                  <a:rPr lang="en-US" dirty="0"/>
                  <a:t>. </a:t>
                </a:r>
                <a:endParaRPr lang="en-US" dirty="0" smtClean="0"/>
              </a:p>
              <a:p>
                <a:endParaRPr lang="en-US" dirty="0" smtClean="0"/>
              </a:p>
              <a:p>
                <a:r>
                  <a:rPr lang="en-US" dirty="0" smtClean="0"/>
                  <a:t>Simplification: S=1.</a:t>
                </a:r>
                <a:endParaRPr lang="en-US" dirty="0"/>
              </a:p>
              <a:p>
                <a:pPr marL="45720" indent="0">
                  <a:buNone/>
                </a:pPr>
                <a:r>
                  <a:rPr lang="en-US" dirty="0"/>
                  <a:t> </a:t>
                </a:r>
              </a:p>
              <a:p>
                <a:endParaRPr lang="en-US" dirty="0"/>
              </a:p>
            </p:txBody>
          </p:sp>
        </mc:Choice>
        <mc:Fallback xmlns="">
          <p:sp>
            <p:nvSpPr>
              <p:cNvPr id="2" name="Espace réservé du contenu 1"/>
              <p:cNvSpPr>
                <a:spLocks noGrp="1" noRot="1" noChangeAspect="1" noMove="1" noResize="1" noEditPoints="1" noAdjustHandles="1" noChangeArrowheads="1" noChangeShapeType="1" noTextEdit="1"/>
              </p:cNvSpPr>
              <p:nvPr>
                <p:ph idx="1"/>
              </p:nvPr>
            </p:nvSpPr>
            <p:spPr>
              <a:blipFill rotWithShape="0">
                <a:blip r:embed="rId2"/>
                <a:stretch>
                  <a:fillRect t="-1383"/>
                </a:stretch>
              </a:blipFill>
            </p:spPr>
            <p:txBody>
              <a:bodyPr/>
              <a:lstStyle/>
              <a:p>
                <a:r>
                  <a:rPr lang="en-US">
                    <a:noFill/>
                  </a:rPr>
                  <a:t> </a:t>
                </a:r>
              </a:p>
            </p:txBody>
          </p:sp>
        </mc:Fallback>
      </mc:AlternateContent>
      <p:sp>
        <p:nvSpPr>
          <p:cNvPr id="3" name="Espace réservé du numéro de diapositive 2"/>
          <p:cNvSpPr>
            <a:spLocks noGrp="1"/>
          </p:cNvSpPr>
          <p:nvPr>
            <p:ph type="sldNum" sz="quarter" idx="12"/>
          </p:nvPr>
        </p:nvSpPr>
        <p:spPr/>
        <p:txBody>
          <a:bodyPr/>
          <a:lstStyle/>
          <a:p>
            <a:fld id="{D2D54FD4-E6A3-4A1F-8C5C-1619D1E75EAA}" type="slidenum">
              <a:rPr lang="pt-BR" smtClean="0"/>
              <a:t>9</a:t>
            </a:fld>
            <a:endParaRPr lang="pt-BR"/>
          </a:p>
        </p:txBody>
      </p:sp>
      <p:sp>
        <p:nvSpPr>
          <p:cNvPr id="4" name="Titre 3"/>
          <p:cNvSpPr>
            <a:spLocks noGrp="1"/>
          </p:cNvSpPr>
          <p:nvPr>
            <p:ph type="title"/>
          </p:nvPr>
        </p:nvSpPr>
        <p:spPr/>
        <p:txBody>
          <a:bodyPr/>
          <a:lstStyle/>
          <a:p>
            <a:r>
              <a:rPr lang="en-US" dirty="0"/>
              <a:t>The RER and the Price of </a:t>
            </a:r>
            <a:br>
              <a:rPr lang="en-US" dirty="0"/>
            </a:br>
            <a:r>
              <a:rPr lang="en-US" dirty="0" err="1" smtClean="0"/>
              <a:t>nontradable</a:t>
            </a:r>
            <a:r>
              <a:rPr lang="en-US" dirty="0" smtClean="0"/>
              <a:t> </a:t>
            </a:r>
            <a:r>
              <a:rPr lang="en-US" dirty="0"/>
              <a:t>Goods</a:t>
            </a:r>
          </a:p>
        </p:txBody>
      </p:sp>
    </p:spTree>
    <p:extLst>
      <p:ext uri="{BB962C8B-B14F-4D97-AF65-F5344CB8AC3E}">
        <p14:creationId xmlns:p14="http://schemas.microsoft.com/office/powerpoint/2010/main" val="5170923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d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rade">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ad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3121</TotalTime>
  <Words>3291</Words>
  <Application>Microsoft Office PowerPoint</Application>
  <PresentationFormat>Affichage à l'écran (4:3)</PresentationFormat>
  <Paragraphs>821</Paragraphs>
  <Slides>82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82</vt:i4>
      </vt:variant>
    </vt:vector>
  </HeadingPairs>
  <TitlesOfParts>
    <vt:vector size="90" baseType="lpstr">
      <vt:lpstr>Arial</vt:lpstr>
      <vt:lpstr>Calibri</vt:lpstr>
      <vt:lpstr>Cambria Math</vt:lpstr>
      <vt:lpstr>Franklin Gothic Medium</vt:lpstr>
      <vt:lpstr>Times New Roman</vt:lpstr>
      <vt:lpstr>Wingdings</vt:lpstr>
      <vt:lpstr>Wingdings 2</vt:lpstr>
      <vt:lpstr>Grade</vt:lpstr>
      <vt:lpstr>Principles of International Finance and Open Economy Macroeconomics</vt:lpstr>
      <vt:lpstr>Chapter 5 The Equilibrium  Real Exchange Rate </vt:lpstr>
      <vt:lpstr>Plan</vt:lpstr>
      <vt:lpstr>Plan</vt:lpstr>
      <vt:lpstr>Introduction</vt:lpstr>
      <vt:lpstr>The RER and the Price of  nontradable Goods</vt:lpstr>
      <vt:lpstr>The RER and the Price of  nontradable Goods</vt:lpstr>
      <vt:lpstr>The RER and the Price of  nontradable Goods</vt:lpstr>
      <vt:lpstr>The RER and the Price of  nontradable Goods</vt:lpstr>
      <vt:lpstr>How to Determine the RER</vt:lpstr>
      <vt:lpstr>Plan</vt:lpstr>
      <vt:lpstr>Production, Consumption and Equilibrium</vt:lpstr>
      <vt:lpstr>Production</vt:lpstr>
      <vt:lpstr>Production</vt:lpstr>
      <vt:lpstr>Production Possibilities Frontier</vt:lpstr>
      <vt:lpstr>Production</vt:lpstr>
      <vt:lpstr>Solution to the Producer Problem</vt:lpstr>
      <vt:lpstr>Solution to the Producer Problem</vt:lpstr>
      <vt:lpstr>Production</vt:lpstr>
      <vt:lpstr>Production</vt:lpstr>
      <vt:lpstr>Production</vt:lpstr>
      <vt:lpstr>Consumption</vt:lpstr>
      <vt:lpstr>Consumption</vt:lpstr>
      <vt:lpstr>Consumer Budget Constraint</vt:lpstr>
      <vt:lpstr>Consumer Problem</vt:lpstr>
      <vt:lpstr>Intertemporal Consumption Allocation</vt:lpstr>
      <vt:lpstr>Expenditure Smoothing</vt:lpstr>
      <vt:lpstr>Current Account</vt:lpstr>
      <vt:lpstr>Allocation of Consumption between Tradable and nontradable Goods</vt:lpstr>
      <vt:lpstr>Allocation of Consumption between Tradable and nontradable Goods</vt:lpstr>
      <vt:lpstr>Allocation of Consumption between Tradable and nontradable Goods</vt:lpstr>
      <vt:lpstr>The Amount Consumed of Each Good</vt:lpstr>
      <vt:lpstr>The Equilibrium Price</vt:lpstr>
      <vt:lpstr>The Equilibrium Price</vt:lpstr>
      <vt:lpstr>Equilibrium Price in Autarky</vt:lpstr>
      <vt:lpstr>Price Index and the RER</vt:lpstr>
      <vt:lpstr>The RER and the Current Account</vt:lpstr>
      <vt:lpstr>The RER and the Current Account</vt:lpstr>
      <vt:lpstr>The RER and the Current Account</vt:lpstr>
      <vt:lpstr>Plan</vt:lpstr>
      <vt:lpstr>The RER and the Current Account</vt:lpstr>
      <vt:lpstr>Shocks and the RER: Income shock</vt:lpstr>
      <vt:lpstr>Shocks and the RER: Income shock</vt:lpstr>
      <vt:lpstr>Shocks and the RER: Income shock</vt:lpstr>
      <vt:lpstr>Shocks and the RER: Income shock</vt:lpstr>
      <vt:lpstr>Shocks and the RER: Income shock</vt:lpstr>
      <vt:lpstr>Shocks and the RER: Income shock</vt:lpstr>
      <vt:lpstr>Shocks and the RER: Income shock</vt:lpstr>
      <vt:lpstr>Reduction in Financial Flows</vt:lpstr>
      <vt:lpstr>Reduction in Financial Flows</vt:lpstr>
      <vt:lpstr>Reduction in Financial Flows</vt:lpstr>
      <vt:lpstr>Increase in Interest Rates</vt:lpstr>
      <vt:lpstr>Increase in Interest Rates</vt:lpstr>
      <vt:lpstr>Increase in Interest Rates</vt:lpstr>
      <vt:lpstr>Increase in Interest rates</vt:lpstr>
      <vt:lpstr>Increase in Interest rates</vt:lpstr>
      <vt:lpstr>Increase in Interest rates</vt:lpstr>
      <vt:lpstr>Increase in Government Spending</vt:lpstr>
      <vt:lpstr>Increase in Government Spending</vt:lpstr>
      <vt:lpstr>Increase in Government Spending</vt:lpstr>
      <vt:lpstr>Increase in Government Spending</vt:lpstr>
      <vt:lpstr>Increase in Government Spending</vt:lpstr>
      <vt:lpstr>Increase in Government Spending</vt:lpstr>
      <vt:lpstr>Government Spending: Intertemporal effect</vt:lpstr>
      <vt:lpstr>Government Spending: Intertemporal effect</vt:lpstr>
      <vt:lpstr>Government Spending: Composition effect</vt:lpstr>
      <vt:lpstr>Government Spending: Composition effect</vt:lpstr>
      <vt:lpstr>Government Spending</vt:lpstr>
      <vt:lpstr>Productivity:  the Balassa-Samuelson Effect</vt:lpstr>
      <vt:lpstr>Productivity:  the Balassa-Samuelson Effect</vt:lpstr>
      <vt:lpstr>Productivity:  the Balassa-Samuelson Effect</vt:lpstr>
      <vt:lpstr>Dutch Disease</vt:lpstr>
      <vt:lpstr>Dutch Disease</vt:lpstr>
      <vt:lpstr>Terms of Trade</vt:lpstr>
      <vt:lpstr>Terms of Trade</vt:lpstr>
      <vt:lpstr>Terms of Trade</vt:lpstr>
      <vt:lpstr>Terms of Trade</vt:lpstr>
      <vt:lpstr>Terms of Trade</vt:lpstr>
      <vt:lpstr>Terms of Trade</vt:lpstr>
      <vt:lpstr>Terms of Trade</vt:lpstr>
      <vt:lpstr>Terms of Trade</vt:lpstr>
      <vt:lpstr>Terms of Trade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International Finance and Open Economy Macroeconomics</dc:title>
  <dc:creator>ncepge</dc:creator>
  <cp:lastModifiedBy>Cristina Terra</cp:lastModifiedBy>
  <cp:revision>114</cp:revision>
  <dcterms:created xsi:type="dcterms:W3CDTF">2015-05-06T19:47:20Z</dcterms:created>
  <dcterms:modified xsi:type="dcterms:W3CDTF">2015-07-19T18:41:52Z</dcterms:modified>
</cp:coreProperties>
</file>